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43"/>
  </p:notesMasterIdLst>
  <p:handoutMasterIdLst>
    <p:handoutMasterId r:id="rId44"/>
  </p:handoutMasterIdLst>
  <p:sldIdLst>
    <p:sldId id="603" r:id="rId5"/>
    <p:sldId id="2147483520" r:id="rId6"/>
    <p:sldId id="2147483507" r:id="rId7"/>
    <p:sldId id="2147483513" r:id="rId8"/>
    <p:sldId id="375" r:id="rId9"/>
    <p:sldId id="2147483483" r:id="rId10"/>
    <p:sldId id="2500" r:id="rId11"/>
    <p:sldId id="271" r:id="rId12"/>
    <p:sldId id="273" r:id="rId13"/>
    <p:sldId id="272" r:id="rId14"/>
    <p:sldId id="275" r:id="rId15"/>
    <p:sldId id="274" r:id="rId16"/>
    <p:sldId id="309"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22" r:id="rId30"/>
    <p:sldId id="323" r:id="rId31"/>
    <p:sldId id="324" r:id="rId32"/>
    <p:sldId id="326" r:id="rId33"/>
    <p:sldId id="325" r:id="rId34"/>
    <p:sldId id="327" r:id="rId35"/>
    <p:sldId id="328" r:id="rId36"/>
    <p:sldId id="329" r:id="rId37"/>
    <p:sldId id="330" r:id="rId38"/>
    <p:sldId id="256" r:id="rId39"/>
    <p:sldId id="258" r:id="rId40"/>
    <p:sldId id="582" r:id="rId41"/>
    <p:sldId id="2419" r:id="rId4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93936"/>
    <a:srgbClr val="66BA36"/>
    <a:srgbClr val="374153"/>
    <a:srgbClr val="FFFF00"/>
    <a:srgbClr val="FFFFFF"/>
    <a:srgbClr val="221815"/>
    <a:srgbClr val="1D1D1A"/>
    <a:srgbClr val="595757"/>
    <a:srgbClr val="91A2BF"/>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11" autoAdjust="0"/>
    <p:restoredTop sz="96419" autoAdjust="0"/>
  </p:normalViewPr>
  <p:slideViewPr>
    <p:cSldViewPr snapToGrid="0" snapToObjects="1">
      <p:cViewPr varScale="1">
        <p:scale>
          <a:sx n="124" d="100"/>
          <a:sy n="124" d="100"/>
        </p:scale>
        <p:origin x="240"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8/17/25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8/17/25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7</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35</a:t>
            </a:fld>
            <a:endParaRPr kumimoji="1" lang="zh-CN" altLang="en-US"/>
          </a:p>
        </p:txBody>
      </p:sp>
    </p:spTree>
    <p:extLst>
      <p:ext uri="{BB962C8B-B14F-4D97-AF65-F5344CB8AC3E}">
        <p14:creationId xmlns:p14="http://schemas.microsoft.com/office/powerpoint/2010/main" val="179886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837147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0.xml"/><Relationship Id="rId4" Type="http://schemas.openxmlformats.org/officeDocument/2006/relationships/hyperlink" Target="https://github.com/Infrasys-AI/AIInfra"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Infrasys-AI/AIInfra"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63" Type="http://schemas.openxmlformats.org/officeDocument/2006/relationships/tags" Target="../tags/tag63.xml"/><Relationship Id="rId84" Type="http://schemas.openxmlformats.org/officeDocument/2006/relationships/tags" Target="../tags/tag84.xml"/><Relationship Id="rId138" Type="http://schemas.openxmlformats.org/officeDocument/2006/relationships/tags" Target="../tags/tag138.xml"/><Relationship Id="rId159" Type="http://schemas.openxmlformats.org/officeDocument/2006/relationships/slideLayout" Target="../slideLayouts/slideLayout1.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53" Type="http://schemas.openxmlformats.org/officeDocument/2006/relationships/tags" Target="../tags/tag53.xml"/><Relationship Id="rId74" Type="http://schemas.openxmlformats.org/officeDocument/2006/relationships/tags" Target="../tags/tag74.xml"/><Relationship Id="rId128" Type="http://schemas.openxmlformats.org/officeDocument/2006/relationships/tags" Target="../tags/tag128.xml"/><Relationship Id="rId149" Type="http://schemas.openxmlformats.org/officeDocument/2006/relationships/tags" Target="../tags/tag149.xml"/><Relationship Id="rId5" Type="http://schemas.openxmlformats.org/officeDocument/2006/relationships/tags" Target="../tags/tag5.xml"/><Relationship Id="rId95" Type="http://schemas.openxmlformats.org/officeDocument/2006/relationships/tags" Target="../tags/tag95.xml"/><Relationship Id="rId160" Type="http://schemas.openxmlformats.org/officeDocument/2006/relationships/image" Target="../media/image9.jpeg"/><Relationship Id="rId22" Type="http://schemas.openxmlformats.org/officeDocument/2006/relationships/tags" Target="../tags/tag22.xml"/><Relationship Id="rId43" Type="http://schemas.openxmlformats.org/officeDocument/2006/relationships/tags" Target="../tags/tag43.xml"/><Relationship Id="rId64" Type="http://schemas.openxmlformats.org/officeDocument/2006/relationships/tags" Target="../tags/tag64.xml"/><Relationship Id="rId118" Type="http://schemas.openxmlformats.org/officeDocument/2006/relationships/tags" Target="../tags/tag118.xml"/><Relationship Id="rId139" Type="http://schemas.openxmlformats.org/officeDocument/2006/relationships/tags" Target="../tags/tag139.xml"/><Relationship Id="rId85" Type="http://schemas.openxmlformats.org/officeDocument/2006/relationships/tags" Target="../tags/tag85.xml"/><Relationship Id="rId150" Type="http://schemas.openxmlformats.org/officeDocument/2006/relationships/tags" Target="../tags/tag150.xml"/><Relationship Id="rId12" Type="http://schemas.openxmlformats.org/officeDocument/2006/relationships/tags" Target="../tags/tag12.xml"/><Relationship Id="rId33" Type="http://schemas.openxmlformats.org/officeDocument/2006/relationships/tags" Target="../tags/tag33.xml"/><Relationship Id="rId108" Type="http://schemas.openxmlformats.org/officeDocument/2006/relationships/tags" Target="../tags/tag108.xml"/><Relationship Id="rId129" Type="http://schemas.openxmlformats.org/officeDocument/2006/relationships/tags" Target="../tags/tag129.xml"/><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40" Type="http://schemas.openxmlformats.org/officeDocument/2006/relationships/tags" Target="../tags/tag140.xml"/><Relationship Id="rId145" Type="http://schemas.openxmlformats.org/officeDocument/2006/relationships/tags" Target="../tags/tag145.xml"/><Relationship Id="rId161" Type="http://schemas.openxmlformats.org/officeDocument/2006/relationships/image" Target="../media/image10.jpeg"/><Relationship Id="rId166" Type="http://schemas.openxmlformats.org/officeDocument/2006/relationships/image" Target="../media/image15.png"/><Relationship Id="rId1" Type="http://schemas.openxmlformats.org/officeDocument/2006/relationships/tags" Target="../tags/tag1.xml"/><Relationship Id="rId6" Type="http://schemas.openxmlformats.org/officeDocument/2006/relationships/tags" Target="../tags/tag6.xml"/><Relationship Id="rId23" Type="http://schemas.openxmlformats.org/officeDocument/2006/relationships/tags" Target="../tags/tag23.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119" Type="http://schemas.openxmlformats.org/officeDocument/2006/relationships/tags" Target="../tags/tag119.xml"/><Relationship Id="rId44" Type="http://schemas.openxmlformats.org/officeDocument/2006/relationships/tags" Target="../tags/tag44.xml"/><Relationship Id="rId60" Type="http://schemas.openxmlformats.org/officeDocument/2006/relationships/tags" Target="../tags/tag60.xml"/><Relationship Id="rId65" Type="http://schemas.openxmlformats.org/officeDocument/2006/relationships/tags" Target="../tags/tag65.xml"/><Relationship Id="rId81" Type="http://schemas.openxmlformats.org/officeDocument/2006/relationships/tags" Target="../tags/tag81.xml"/><Relationship Id="rId86" Type="http://schemas.openxmlformats.org/officeDocument/2006/relationships/tags" Target="../tags/tag86.xml"/><Relationship Id="rId130" Type="http://schemas.openxmlformats.org/officeDocument/2006/relationships/tags" Target="../tags/tag130.xml"/><Relationship Id="rId135" Type="http://schemas.openxmlformats.org/officeDocument/2006/relationships/tags" Target="../tags/tag135.xml"/><Relationship Id="rId151" Type="http://schemas.openxmlformats.org/officeDocument/2006/relationships/tags" Target="../tags/tag151.xml"/><Relationship Id="rId156" Type="http://schemas.openxmlformats.org/officeDocument/2006/relationships/tags" Target="../tags/tag156.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141" Type="http://schemas.openxmlformats.org/officeDocument/2006/relationships/tags" Target="../tags/tag141.xml"/><Relationship Id="rId146" Type="http://schemas.openxmlformats.org/officeDocument/2006/relationships/tags" Target="../tags/tag146.xml"/><Relationship Id="rId167" Type="http://schemas.openxmlformats.org/officeDocument/2006/relationships/image" Target="../media/image16.png"/><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162" Type="http://schemas.openxmlformats.org/officeDocument/2006/relationships/image" Target="../media/image11.jpeg"/><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157" Type="http://schemas.openxmlformats.org/officeDocument/2006/relationships/tags" Target="../tags/tag157.xml"/><Relationship Id="rId61" Type="http://schemas.openxmlformats.org/officeDocument/2006/relationships/tags" Target="../tags/tag61.xml"/><Relationship Id="rId82" Type="http://schemas.openxmlformats.org/officeDocument/2006/relationships/tags" Target="../tags/tag82.xml"/><Relationship Id="rId152" Type="http://schemas.openxmlformats.org/officeDocument/2006/relationships/tags" Target="../tags/tag15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image" Target="../media/image17.png"/><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142" Type="http://schemas.openxmlformats.org/officeDocument/2006/relationships/tags" Target="../tags/tag142.xml"/><Relationship Id="rId163" Type="http://schemas.openxmlformats.org/officeDocument/2006/relationships/image" Target="../media/image12.png"/><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3" Type="http://schemas.openxmlformats.org/officeDocument/2006/relationships/tags" Target="../tags/tag153.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106" Type="http://schemas.openxmlformats.org/officeDocument/2006/relationships/tags" Target="../tags/tag106.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78" Type="http://schemas.openxmlformats.org/officeDocument/2006/relationships/tags" Target="../tags/tag78.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143" Type="http://schemas.openxmlformats.org/officeDocument/2006/relationships/tags" Target="../tags/tag143.xml"/><Relationship Id="rId148" Type="http://schemas.openxmlformats.org/officeDocument/2006/relationships/tags" Target="../tags/tag148.xml"/><Relationship Id="rId164" Type="http://schemas.openxmlformats.org/officeDocument/2006/relationships/image" Target="../media/image13.png"/><Relationship Id="rId169" Type="http://schemas.openxmlformats.org/officeDocument/2006/relationships/image" Target="../media/image18.svg"/><Relationship Id="rId4" Type="http://schemas.openxmlformats.org/officeDocument/2006/relationships/tags" Target="../tags/tag4.xml"/><Relationship Id="rId9" Type="http://schemas.openxmlformats.org/officeDocument/2006/relationships/tags" Target="../tags/tag9.xml"/><Relationship Id="rId26" Type="http://schemas.openxmlformats.org/officeDocument/2006/relationships/tags" Target="../tags/tag26.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6" Type="http://schemas.openxmlformats.org/officeDocument/2006/relationships/tags" Target="../tags/tag16.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90" Type="http://schemas.openxmlformats.org/officeDocument/2006/relationships/tags" Target="../tags/tag90.xml"/><Relationship Id="rId165" Type="http://schemas.openxmlformats.org/officeDocument/2006/relationships/image" Target="../media/image14.png"/><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80" Type="http://schemas.openxmlformats.org/officeDocument/2006/relationships/tags" Target="../tags/tag80.xml"/><Relationship Id="rId155" Type="http://schemas.openxmlformats.org/officeDocument/2006/relationships/tags" Target="../tags/tag15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1D058B1-E754-AC69-D71C-7D8921E2840B}"/>
              </a:ext>
            </a:extLst>
          </p:cNvPr>
          <p:cNvPicPr>
            <a:picLocks noChangeAspect="1"/>
          </p:cNvPicPr>
          <p:nvPr/>
        </p:nvPicPr>
        <p:blipFill>
          <a:blip r:embed="rId3"/>
          <a:stretch>
            <a:fillRect/>
          </a:stretch>
        </p:blipFill>
        <p:spPr>
          <a:xfrm>
            <a:off x="0" y="0"/>
            <a:ext cx="12192000" cy="6858000"/>
          </a:xfrm>
          <a:prstGeom prst="rect">
            <a:avLst/>
          </a:prstGeom>
        </p:spPr>
      </p:pic>
      <p:grpSp>
        <p:nvGrpSpPr>
          <p:cNvPr id="9" name="组合 8">
            <a:extLst>
              <a:ext uri="{FF2B5EF4-FFF2-40B4-BE49-F238E27FC236}">
                <a16:creationId xmlns:a16="http://schemas.microsoft.com/office/drawing/2014/main" id="{0609E60E-C58D-2FB0-056F-46A9AE962D98}"/>
              </a:ext>
            </a:extLst>
          </p:cNvPr>
          <p:cNvGrpSpPr/>
          <p:nvPr/>
        </p:nvGrpSpPr>
        <p:grpSpPr>
          <a:xfrm>
            <a:off x="794489" y="3391784"/>
            <a:ext cx="10607784" cy="3061699"/>
            <a:chOff x="794489" y="3391784"/>
            <a:chExt cx="10607784" cy="3061699"/>
          </a:xfrm>
        </p:grpSpPr>
        <p:sp>
          <p:nvSpPr>
            <p:cNvPr id="7" name="矩形 6">
              <a:extLst>
                <a:ext uri="{FF2B5EF4-FFF2-40B4-BE49-F238E27FC236}">
                  <a16:creationId xmlns:a16="http://schemas.microsoft.com/office/drawing/2014/main" id="{7956C6CE-0F8A-4B8B-A85E-CECDD9097B54}"/>
                </a:ext>
              </a:extLst>
            </p:cNvPr>
            <p:cNvSpPr/>
            <p:nvPr/>
          </p:nvSpPr>
          <p:spPr>
            <a:xfrm>
              <a:off x="1850065" y="3391784"/>
              <a:ext cx="8378456"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660181"/>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en-US" altLang="zh-CN" sz="9600" dirty="0">
                  <a:solidFill>
                    <a:schemeClr val="bg1"/>
                  </a:solidFill>
                  <a:latin typeface="Lexend" pitchFamily="2" charset="0"/>
                  <a:cs typeface="Futura-Medium" panose="020B0602020204020303" pitchFamily="34" charset="-79"/>
                </a:rPr>
                <a:t>AI</a:t>
              </a:r>
              <a:r>
                <a:rPr lang="zh-CN" altLang="en-US" sz="9600" dirty="0">
                  <a:solidFill>
                    <a:schemeClr val="bg1"/>
                  </a:solidFill>
                  <a:latin typeface="Lexend" pitchFamily="2" charset="0"/>
                  <a:cs typeface="Futura-Medium" panose="020B0602020204020303" pitchFamily="34" charset="-79"/>
                </a:rPr>
                <a:t> 集群</a:t>
              </a:r>
              <a:endParaRPr lang="en-US" altLang="zh-CN" sz="9600" dirty="0">
                <a:solidFill>
                  <a:schemeClr val="bg1"/>
                </a:solidFill>
                <a:latin typeface="Lexend" pitchFamily="2" charset="0"/>
                <a:cs typeface="Futura-Medium" panose="020B0602020204020303" pitchFamily="34" charset="-79"/>
              </a:endParaRPr>
            </a:p>
            <a:p>
              <a:pPr marL="50800" algn="ctr">
                <a:buClr>
                  <a:srgbClr val="C00000"/>
                </a:buClr>
              </a:pPr>
              <a:r>
                <a:rPr lang="zh-CN" altLang="en-US" sz="9600" dirty="0">
                  <a:solidFill>
                    <a:schemeClr val="bg1"/>
                  </a:solidFill>
                  <a:latin typeface="Lexend" pitchFamily="2" charset="0"/>
                  <a:cs typeface="Futura-Medium" panose="020B0602020204020303" pitchFamily="34" charset="-79"/>
                </a:rPr>
                <a:t>网络基本知识</a:t>
              </a:r>
            </a:p>
          </p:txBody>
        </p:sp>
      </p:grpSp>
      <p:grpSp>
        <p:nvGrpSpPr>
          <p:cNvPr id="10" name="组合 9">
            <a:extLst>
              <a:ext uri="{FF2B5EF4-FFF2-40B4-BE49-F238E27FC236}">
                <a16:creationId xmlns:a16="http://schemas.microsoft.com/office/drawing/2014/main" id="{8587539C-041D-C034-6749-0018A9FD29BB}"/>
              </a:ext>
            </a:extLst>
          </p:cNvPr>
          <p:cNvGrpSpPr/>
          <p:nvPr/>
        </p:nvGrpSpPr>
        <p:grpSpPr>
          <a:xfrm>
            <a:off x="4518863" y="2272523"/>
            <a:ext cx="3651579" cy="979488"/>
            <a:chOff x="4593294" y="2038602"/>
            <a:chExt cx="3651579" cy="979488"/>
          </a:xfrm>
        </p:grpSpPr>
        <p:sp>
          <p:nvSpPr>
            <p:cNvPr id="3" name="文本占位符 1">
              <a:extLst>
                <a:ext uri="{FF2B5EF4-FFF2-40B4-BE49-F238E27FC236}">
                  <a16:creationId xmlns:a16="http://schemas.microsoft.com/office/drawing/2014/main" id="{223D30FB-AD1B-2D93-4AFE-D277480BBE05}"/>
                </a:ext>
              </a:extLst>
            </p:cNvPr>
            <p:cNvSpPr txBox="1">
              <a:spLocks/>
            </p:cNvSpPr>
            <p:nvPr/>
          </p:nvSpPr>
          <p:spPr>
            <a:xfrm>
              <a:off x="4833260" y="2038602"/>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93936"/>
                  </a:solidFill>
                  <a:latin typeface="ACGN-MiaoGB-Flash" panose="02020300000000000000" pitchFamily="18" charset="-122"/>
                  <a:ea typeface="ACGN-MiaoGB-Flash" panose="02020300000000000000" pitchFamily="18" charset="-122"/>
                </a:rPr>
                <a:t>ZOMI</a:t>
              </a:r>
              <a:endParaRPr lang="zh-CN" altLang="en-US" sz="5400" dirty="0">
                <a:solidFill>
                  <a:srgbClr val="393936"/>
                </a:solidFill>
                <a:latin typeface="ACGN-MiaoGB-Flash" panose="02020300000000000000" pitchFamily="18" charset="-122"/>
                <a:ea typeface="ACGN-MiaoGB-Flash" panose="02020300000000000000" pitchFamily="18" charset="-122"/>
              </a:endParaRPr>
            </a:p>
          </p:txBody>
        </p:sp>
        <p:pic>
          <p:nvPicPr>
            <p:cNvPr id="8" name="图片 7">
              <a:extLst>
                <a:ext uri="{FF2B5EF4-FFF2-40B4-BE49-F238E27FC236}">
                  <a16:creationId xmlns:a16="http://schemas.microsoft.com/office/drawing/2014/main" id="{7E0A1539-6557-5182-F621-97587E642A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93294" y="2243868"/>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5654DA-FF88-3424-9BAA-2800B9F9939E}"/>
              </a:ext>
            </a:extLst>
          </p:cNvPr>
          <p:cNvSpPr>
            <a:spLocks noGrp="1"/>
          </p:cNvSpPr>
          <p:nvPr>
            <p:ph type="title"/>
          </p:nvPr>
        </p:nvSpPr>
        <p:spPr/>
        <p:txBody>
          <a:bodyPr/>
          <a:lstStyle/>
          <a:p>
            <a:r>
              <a:rPr lang="en-US" altLang="zh-CN" dirty="0">
                <a:effectLst/>
                <a:latin typeface="Helvetica" pitchFamily="2" charset="0"/>
              </a:rPr>
              <a:t>AI</a:t>
            </a:r>
            <a:r>
              <a:rPr lang="zh-CN" altLang="en-US" dirty="0">
                <a:effectLst/>
                <a:latin typeface="Helvetica" pitchFamily="2" charset="0"/>
              </a:rPr>
              <a:t> 集群网络设计关注的问题？</a:t>
            </a:r>
            <a:endParaRPr lang="zh-CN" altLang="en-US" dirty="0"/>
          </a:p>
        </p:txBody>
      </p:sp>
      <p:sp>
        <p:nvSpPr>
          <p:cNvPr id="7" name="内容占位符 6">
            <a:extLst>
              <a:ext uri="{FF2B5EF4-FFF2-40B4-BE49-F238E27FC236}">
                <a16:creationId xmlns:a16="http://schemas.microsoft.com/office/drawing/2014/main" id="{454B2C61-9425-F3A1-CBE0-3E9484F316AF}"/>
              </a:ext>
            </a:extLst>
          </p:cNvPr>
          <p:cNvSpPr>
            <a:spLocks noGrp="1"/>
          </p:cNvSpPr>
          <p:nvPr>
            <p:ph sz="half" idx="1"/>
          </p:nvPr>
        </p:nvSpPr>
        <p:spPr/>
        <p:txBody>
          <a:bodyPr/>
          <a:lstStyle/>
          <a:p>
            <a:pPr marL="457200" indent="-457200">
              <a:buFont typeface="+mj-lt"/>
              <a:buAutoNum type="arabicPeriod"/>
            </a:pPr>
            <a:r>
              <a:rPr lang="zh-CN" altLang="en-US" dirty="0"/>
              <a:t>互联越快越好！？通信对应用的影响是什么，优化？</a:t>
            </a:r>
          </a:p>
          <a:p>
            <a:pPr marL="457200" indent="-457200">
              <a:buFont typeface="+mj-lt"/>
              <a:buAutoNum type="arabicPeriod"/>
            </a:pPr>
            <a:r>
              <a:rPr lang="zh-CN" altLang="en-US" dirty="0"/>
              <a:t>价格越低越好！？牺牲通信性能降低成本？</a:t>
            </a:r>
          </a:p>
          <a:p>
            <a:pPr marL="457200" indent="-457200">
              <a:buFont typeface="+mj-lt"/>
              <a:buAutoNum type="arabicPeriod"/>
            </a:pPr>
            <a:r>
              <a:rPr lang="zh-CN" altLang="en-US" dirty="0"/>
              <a:t>网络在小规模场景下能兼容性价比和性能，但随着节点数量增加会迅速变得昂贵！</a:t>
            </a:r>
          </a:p>
          <a:p>
            <a:pPr marL="457200" indent="-457200">
              <a:buFont typeface="+mj-lt"/>
              <a:buAutoNum type="arabicPeriod"/>
            </a:pPr>
            <a:r>
              <a:rPr lang="zh-CN" altLang="en-US" dirty="0"/>
              <a:t>网络设计的复杂就会好！？算法改动？</a:t>
            </a:r>
          </a:p>
          <a:p>
            <a:pPr marL="457200" indent="-457200">
              <a:buFont typeface="+mj-lt"/>
              <a:buAutoNum type="arabicPeriod"/>
            </a:pPr>
            <a:r>
              <a:rPr lang="zh-CN" altLang="en-US" dirty="0"/>
              <a:t>部件越多，故障概率越大。网络拓扑具有容错性，是否会以增加复杂度为代价</a:t>
            </a:r>
          </a:p>
          <a:p>
            <a:pPr marL="457200" indent="-457200">
              <a:buFont typeface="+mj-lt"/>
              <a:buAutoNum type="arabicPeriod"/>
            </a:pPr>
            <a:r>
              <a:rPr lang="zh-CN" altLang="en-US" dirty="0"/>
              <a:t>网络设计要消耗多少功耗，愿意牺牲多少性能或可靠性来减少网络功耗呢？</a:t>
            </a:r>
          </a:p>
        </p:txBody>
      </p:sp>
    </p:spTree>
    <p:extLst>
      <p:ext uri="{BB962C8B-B14F-4D97-AF65-F5344CB8AC3E}">
        <p14:creationId xmlns:p14="http://schemas.microsoft.com/office/powerpoint/2010/main" val="2719582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5082E0-B251-ED55-69F5-FDBBE997B0B1}"/>
              </a:ext>
            </a:extLst>
          </p:cNvPr>
          <p:cNvSpPr>
            <a:spLocks noGrp="1"/>
          </p:cNvSpPr>
          <p:nvPr>
            <p:ph type="title"/>
          </p:nvPr>
        </p:nvSpPr>
        <p:spPr>
          <a:xfrm>
            <a:off x="623635" y="522789"/>
            <a:ext cx="10963473" cy="589190"/>
          </a:xfrm>
        </p:spPr>
        <p:txBody>
          <a:bodyPr/>
          <a:lstStyle/>
          <a:p>
            <a:r>
              <a:rPr lang="en-US" altLang="zh-CN" dirty="0"/>
              <a:t>AI</a:t>
            </a:r>
            <a:r>
              <a:rPr lang="zh-CN" altLang="en-US" dirty="0"/>
              <a:t> 集群网络设计考量</a:t>
            </a:r>
          </a:p>
        </p:txBody>
      </p:sp>
      <p:sp>
        <p:nvSpPr>
          <p:cNvPr id="5" name="内容占位符 4">
            <a:extLst>
              <a:ext uri="{FF2B5EF4-FFF2-40B4-BE49-F238E27FC236}">
                <a16:creationId xmlns:a16="http://schemas.microsoft.com/office/drawing/2014/main" id="{B53A7E98-B02E-9827-D0AF-C0E95D5F950B}"/>
              </a:ext>
            </a:extLst>
          </p:cNvPr>
          <p:cNvSpPr>
            <a:spLocks noGrp="1"/>
          </p:cNvSpPr>
          <p:nvPr>
            <p:ph sz="half" idx="1"/>
          </p:nvPr>
        </p:nvSpPr>
        <p:spPr>
          <a:xfrm>
            <a:off x="623635" y="1246909"/>
            <a:ext cx="10963473" cy="5108171"/>
          </a:xfrm>
        </p:spPr>
        <p:txBody>
          <a:bodyPr/>
          <a:lstStyle/>
          <a:p>
            <a:r>
              <a:rPr lang="zh-CN" altLang="en-US" sz="2400" dirty="0"/>
              <a:t>如何建立 </a:t>
            </a:r>
            <a:r>
              <a:rPr lang="en-US" altLang="zh-CN" sz="2400" dirty="0"/>
              <a:t>GPU</a:t>
            </a:r>
            <a:r>
              <a:rPr lang="zh-CN" altLang="en-US" sz="2400" dirty="0"/>
              <a:t> </a:t>
            </a:r>
            <a:r>
              <a:rPr lang="en-US" altLang="zh-CN" sz="2400" dirty="0"/>
              <a:t>to</a:t>
            </a:r>
            <a:r>
              <a:rPr lang="zh-CN" altLang="en-US" sz="2400" dirty="0"/>
              <a:t> </a:t>
            </a:r>
            <a:r>
              <a:rPr lang="en-US" altLang="zh-CN" sz="2400" dirty="0"/>
              <a:t>GPU</a:t>
            </a:r>
            <a:r>
              <a:rPr lang="zh-CN" altLang="en-US" sz="2400" dirty="0"/>
              <a:t> 间高效的连接？</a:t>
            </a:r>
          </a:p>
          <a:p>
            <a:endParaRPr lang="en-US" altLang="zh-CN" dirty="0"/>
          </a:p>
          <a:p>
            <a:r>
              <a:rPr lang="zh-CN" altLang="en-US" b="1" dirty="0">
                <a:solidFill>
                  <a:srgbClr val="C00000"/>
                </a:solidFill>
              </a:rPr>
              <a:t>体系结构设计：</a:t>
            </a:r>
          </a:p>
          <a:p>
            <a:pPr lvl="1"/>
            <a:r>
              <a:rPr lang="zh-CN" altLang="en-US" dirty="0"/>
              <a:t>网络拓扑、路由算法、交换策略、﻿﻿﻿流量控制</a:t>
            </a:r>
            <a:endParaRPr lang="en-US" altLang="zh-CN" dirty="0"/>
          </a:p>
          <a:p>
            <a:endParaRPr lang="en-US" altLang="zh-CN" dirty="0"/>
          </a:p>
          <a:p>
            <a:r>
              <a:rPr lang="zh-CN" altLang="en-US" b="1" dirty="0">
                <a:solidFill>
                  <a:srgbClr val="C00000"/>
                </a:solidFill>
              </a:rPr>
              <a:t>微体系结构设计：</a:t>
            </a:r>
          </a:p>
          <a:p>
            <a:pPr lvl="1"/>
            <a:r>
              <a:rPr lang="zh-CN" altLang="en-US" dirty="0"/>
              <a:t>﻿﻿﻿网络接口控制器、交换芯片</a:t>
            </a:r>
            <a:r>
              <a:rPr lang="en-US" altLang="zh-CN" dirty="0"/>
              <a:t>/</a:t>
            </a:r>
            <a:r>
              <a:rPr lang="en" altLang="zh-CN" dirty="0"/>
              <a:t>Router</a:t>
            </a:r>
            <a:endParaRPr lang="zh-CN" altLang="en-US" dirty="0"/>
          </a:p>
          <a:p>
            <a:endParaRPr lang="zh-CN" altLang="en-US" dirty="0"/>
          </a:p>
        </p:txBody>
      </p:sp>
    </p:spTree>
    <p:extLst>
      <p:ext uri="{BB962C8B-B14F-4D97-AF65-F5344CB8AC3E}">
        <p14:creationId xmlns:p14="http://schemas.microsoft.com/office/powerpoint/2010/main" val="391483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4B7EA-BB01-36E9-269E-FB2D9FF67E20}"/>
              </a:ext>
            </a:extLst>
          </p:cNvPr>
          <p:cNvSpPr>
            <a:spLocks noGrp="1"/>
          </p:cNvSpPr>
          <p:nvPr>
            <p:ph type="title"/>
          </p:nvPr>
        </p:nvSpPr>
        <p:spPr/>
        <p:txBody>
          <a:bodyPr/>
          <a:lstStyle/>
          <a:p>
            <a:r>
              <a:rPr lang="zh-CN" altLang="en-US" dirty="0">
                <a:effectLst/>
                <a:latin typeface="Helvetica" pitchFamily="2" charset="0"/>
              </a:rPr>
              <a:t>集群系统通信延迟和扩展性分析</a:t>
            </a:r>
            <a:endParaRPr kumimoji="1" lang="zh-CN" altLang="en-US" dirty="0"/>
          </a:p>
        </p:txBody>
      </p:sp>
      <p:sp>
        <p:nvSpPr>
          <p:cNvPr id="4" name="内容占位符 3">
            <a:extLst>
              <a:ext uri="{FF2B5EF4-FFF2-40B4-BE49-F238E27FC236}">
                <a16:creationId xmlns:a16="http://schemas.microsoft.com/office/drawing/2014/main" id="{CC06F938-BDDA-FC6C-3927-F91EFF12DF07}"/>
              </a:ext>
            </a:extLst>
          </p:cNvPr>
          <p:cNvSpPr>
            <a:spLocks noGrp="1"/>
          </p:cNvSpPr>
          <p:nvPr>
            <p:ph sz="half" idx="1"/>
          </p:nvPr>
        </p:nvSpPr>
        <p:spPr/>
        <p:txBody>
          <a:bodyPr/>
          <a:lstStyle/>
          <a:p>
            <a:r>
              <a:rPr lang="en" altLang="zh-CN" dirty="0" err="1">
                <a:effectLst/>
                <a:latin typeface="Helvetica" pitchFamily="2" charset="0"/>
              </a:rPr>
              <a:t>LogGP</a:t>
            </a:r>
            <a:r>
              <a:rPr lang="zh-CN" altLang="en-US" dirty="0">
                <a:effectLst/>
                <a:latin typeface="Helvetica" pitchFamily="2" charset="0"/>
              </a:rPr>
              <a:t>模型，</a:t>
            </a:r>
            <a:r>
              <a:rPr lang="en" altLang="zh-CN" dirty="0">
                <a:effectLst/>
                <a:latin typeface="Helvetica" pitchFamily="2" charset="0"/>
              </a:rPr>
              <a:t>Chain-DMA </a:t>
            </a:r>
            <a:r>
              <a:rPr lang="zh-CN" altLang="en-US" dirty="0">
                <a:effectLst/>
                <a:latin typeface="Helvetica" pitchFamily="2" charset="0"/>
              </a:rPr>
              <a:t>引擎时延分析：</a:t>
            </a:r>
            <a:endParaRPr lang="en-US" altLang="zh-CN" dirty="0">
              <a:effectLst/>
              <a:latin typeface="Helvetica" pitchFamily="2" charset="0"/>
            </a:endParaRPr>
          </a:p>
          <a:p>
            <a:r>
              <a:rPr lang="en" altLang="zh-CN" dirty="0">
                <a:effectLst/>
                <a:latin typeface="Helvetica" pitchFamily="2" charset="0"/>
              </a:rPr>
              <a:t>T(P)= O + </a:t>
            </a:r>
            <a:r>
              <a:rPr lang="en" altLang="zh-CN" dirty="0" err="1">
                <a:effectLst/>
                <a:latin typeface="Helvetica" pitchFamily="2" charset="0"/>
              </a:rPr>
              <a:t>Ods</a:t>
            </a:r>
            <a:r>
              <a:rPr lang="en" altLang="zh-CN" dirty="0">
                <a:effectLst/>
                <a:latin typeface="Helvetica" pitchFamily="2" charset="0"/>
              </a:rPr>
              <a:t>+ (M - 1)x G + L(P)+ </a:t>
            </a:r>
            <a:r>
              <a:rPr lang="en" altLang="zh-CN" dirty="0" err="1">
                <a:effectLst/>
                <a:latin typeface="Helvetica" pitchFamily="2" charset="0"/>
              </a:rPr>
              <a:t>Odr</a:t>
            </a:r>
            <a:endParaRPr lang="en" altLang="zh-CN" dirty="0">
              <a:effectLst/>
              <a:latin typeface="Helvetica" pitchFamily="2" charset="0"/>
            </a:endParaRPr>
          </a:p>
          <a:p>
            <a:endParaRPr lang="zh-CN" altLang="en-US" dirty="0">
              <a:effectLst/>
              <a:latin typeface="Helvetica" pitchFamily="2" charset="0"/>
            </a:endParaRPr>
          </a:p>
          <a:p>
            <a:endParaRPr lang="zh-CN" altLang="en-US" dirty="0"/>
          </a:p>
        </p:txBody>
      </p:sp>
      <p:pic>
        <p:nvPicPr>
          <p:cNvPr id="5" name="图片 4">
            <a:extLst>
              <a:ext uri="{FF2B5EF4-FFF2-40B4-BE49-F238E27FC236}">
                <a16:creationId xmlns:a16="http://schemas.microsoft.com/office/drawing/2014/main" id="{2BE3567F-1D77-7A8D-3763-B1BCB67946BA}"/>
              </a:ext>
            </a:extLst>
          </p:cNvPr>
          <p:cNvPicPr>
            <a:picLocks noChangeAspect="1"/>
          </p:cNvPicPr>
          <p:nvPr/>
        </p:nvPicPr>
        <p:blipFill>
          <a:blip r:embed="rId2"/>
          <a:stretch>
            <a:fillRect/>
          </a:stretch>
        </p:blipFill>
        <p:spPr>
          <a:xfrm>
            <a:off x="2473171" y="4519111"/>
            <a:ext cx="7264400" cy="1816100"/>
          </a:xfrm>
          <a:prstGeom prst="rect">
            <a:avLst/>
          </a:prstGeom>
        </p:spPr>
      </p:pic>
      <p:pic>
        <p:nvPicPr>
          <p:cNvPr id="6" name="图片 5">
            <a:extLst>
              <a:ext uri="{FF2B5EF4-FFF2-40B4-BE49-F238E27FC236}">
                <a16:creationId xmlns:a16="http://schemas.microsoft.com/office/drawing/2014/main" id="{49AFA568-6F3D-DCE6-EE94-4E98AB839E79}"/>
              </a:ext>
            </a:extLst>
          </p:cNvPr>
          <p:cNvPicPr>
            <a:picLocks noChangeAspect="1"/>
          </p:cNvPicPr>
          <p:nvPr/>
        </p:nvPicPr>
        <p:blipFill>
          <a:blip r:embed="rId3"/>
          <a:stretch>
            <a:fillRect/>
          </a:stretch>
        </p:blipFill>
        <p:spPr>
          <a:xfrm>
            <a:off x="2238221" y="2338889"/>
            <a:ext cx="7734300" cy="2120900"/>
          </a:xfrm>
          <a:prstGeom prst="rect">
            <a:avLst/>
          </a:prstGeom>
        </p:spPr>
      </p:pic>
    </p:spTree>
    <p:extLst>
      <p:ext uri="{BB962C8B-B14F-4D97-AF65-F5344CB8AC3E}">
        <p14:creationId xmlns:p14="http://schemas.microsoft.com/office/powerpoint/2010/main" val="7513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6327A0BA-0D64-D1FC-1D4E-1F4392777A59}"/>
              </a:ext>
            </a:extLst>
          </p:cNvPr>
          <p:cNvSpPr>
            <a:spLocks noGrp="1"/>
          </p:cNvSpPr>
          <p:nvPr>
            <p:ph sz="half" idx="1"/>
          </p:nvPr>
        </p:nvSpPr>
        <p:spPr/>
        <p:txBody>
          <a:bodyPr/>
          <a:lstStyle/>
          <a:p>
            <a:r>
              <a:rPr lang="zh-CN" altLang="en-US" dirty="0"/>
              <a:t>芯片架构洞察</a:t>
            </a:r>
          </a:p>
        </p:txBody>
      </p:sp>
    </p:spTree>
    <p:extLst>
      <p:ext uri="{BB962C8B-B14F-4D97-AF65-F5344CB8AC3E}">
        <p14:creationId xmlns:p14="http://schemas.microsoft.com/office/powerpoint/2010/main" val="210027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AD81450-6BC3-82C4-35CB-65C643E2D8F3}"/>
              </a:ext>
            </a:extLst>
          </p:cNvPr>
          <p:cNvSpPr>
            <a:spLocks noGrp="1"/>
          </p:cNvSpPr>
          <p:nvPr>
            <p:ph type="title"/>
          </p:nvPr>
        </p:nvSpPr>
        <p:spPr/>
        <p:txBody>
          <a:bodyPr/>
          <a:lstStyle/>
          <a:p>
            <a:r>
              <a:rPr lang="zh-CN" altLang="en-US" dirty="0">
                <a:effectLst/>
                <a:latin typeface="Helvetica" pitchFamily="2" charset="0"/>
              </a:rPr>
              <a:t>算力平台网络的需求和挑战</a:t>
            </a:r>
            <a:endParaRPr lang="zh-CN" altLang="en-US" dirty="0"/>
          </a:p>
        </p:txBody>
      </p:sp>
      <p:sp>
        <p:nvSpPr>
          <p:cNvPr id="4" name="内容占位符 3">
            <a:extLst>
              <a:ext uri="{FF2B5EF4-FFF2-40B4-BE49-F238E27FC236}">
                <a16:creationId xmlns:a16="http://schemas.microsoft.com/office/drawing/2014/main" id="{05DDA3EA-BFE2-8E5D-8ED1-394DE7D52068}"/>
              </a:ext>
            </a:extLst>
          </p:cNvPr>
          <p:cNvSpPr>
            <a:spLocks noGrp="1"/>
          </p:cNvSpPr>
          <p:nvPr>
            <p:ph sz="half" idx="1"/>
          </p:nvPr>
        </p:nvSpPr>
        <p:spPr/>
        <p:txBody>
          <a:bodyPr/>
          <a:lstStyle/>
          <a:p>
            <a:r>
              <a:rPr lang="zh-CN" altLang="en-US" dirty="0">
                <a:effectLst/>
                <a:latin typeface="Helvetica" pitchFamily="2" charset="0"/>
              </a:rPr>
              <a:t>大带宽：</a:t>
            </a:r>
            <a:r>
              <a:rPr lang="en" altLang="zh-CN" dirty="0">
                <a:effectLst/>
                <a:latin typeface="Helvetica" pitchFamily="2" charset="0"/>
              </a:rPr>
              <a:t>2*25G -&gt; 8*200/400G</a:t>
            </a:r>
          </a:p>
          <a:p>
            <a:r>
              <a:rPr lang="zh-CN" altLang="en-US" dirty="0">
                <a:effectLst/>
                <a:latin typeface="Helvetica" pitchFamily="2" charset="0"/>
              </a:rPr>
              <a:t>无收敛：逐级收敛</a:t>
            </a:r>
            <a:r>
              <a:rPr lang="en-US" altLang="zh-CN" dirty="0">
                <a:effectLst/>
                <a:latin typeface="Helvetica" pitchFamily="2" charset="0"/>
              </a:rPr>
              <a:t>-&gt;</a:t>
            </a:r>
            <a:r>
              <a:rPr lang="zh-CN" altLang="en-US" dirty="0">
                <a:effectLst/>
                <a:latin typeface="Helvetica" pitchFamily="2" charset="0"/>
              </a:rPr>
              <a:t>无收敛</a:t>
            </a:r>
          </a:p>
          <a:p>
            <a:r>
              <a:rPr lang="zh-CN" altLang="en-US" dirty="0">
                <a:effectLst/>
                <a:latin typeface="Helvetica" pitchFamily="2" charset="0"/>
              </a:rPr>
              <a:t>易扩展：</a:t>
            </a:r>
            <a:r>
              <a:rPr lang="en-US" altLang="zh-CN" dirty="0">
                <a:effectLst/>
                <a:latin typeface="Helvetica" pitchFamily="2" charset="0"/>
              </a:rPr>
              <a:t>2</a:t>
            </a:r>
            <a:r>
              <a:rPr lang="zh-CN" altLang="en-US" dirty="0">
                <a:effectLst/>
                <a:latin typeface="Helvetica" pitchFamily="2" charset="0"/>
              </a:rPr>
              <a:t>层 </a:t>
            </a:r>
            <a:r>
              <a:rPr lang="en" altLang="zh-CN" dirty="0">
                <a:effectLst/>
                <a:latin typeface="Helvetica" pitchFamily="2" charset="0"/>
              </a:rPr>
              <a:t>vs 3</a:t>
            </a:r>
            <a:r>
              <a:rPr lang="zh-CN" altLang="en-US" dirty="0">
                <a:effectLst/>
                <a:latin typeface="Helvetica" pitchFamily="2" charset="0"/>
              </a:rPr>
              <a:t>层、全盒 </a:t>
            </a:r>
            <a:r>
              <a:rPr lang="en" altLang="zh-CN" dirty="0">
                <a:effectLst/>
                <a:latin typeface="Helvetica" pitchFamily="2" charset="0"/>
              </a:rPr>
              <a:t>vs </a:t>
            </a:r>
            <a:r>
              <a:rPr lang="zh-CN" altLang="en-US" dirty="0">
                <a:effectLst/>
                <a:latin typeface="Helvetica" pitchFamily="2" charset="0"/>
              </a:rPr>
              <a:t>框盒</a:t>
            </a:r>
          </a:p>
          <a:p>
            <a:endParaRPr lang="zh-CN" altLang="en-US" dirty="0">
              <a:effectLst/>
              <a:latin typeface="Helvetica" pitchFamily="2" charset="0"/>
            </a:endParaRPr>
          </a:p>
          <a:p>
            <a:endParaRPr lang="zh-CN" altLang="en-US" dirty="0">
              <a:effectLst/>
              <a:latin typeface="Helvetica" pitchFamily="2" charset="0"/>
            </a:endParaRPr>
          </a:p>
          <a:p>
            <a:endParaRPr lang="zh-CN" altLang="en-US" dirty="0"/>
          </a:p>
        </p:txBody>
      </p:sp>
      <p:sp>
        <p:nvSpPr>
          <p:cNvPr id="5" name="内容占位符 4">
            <a:extLst>
              <a:ext uri="{FF2B5EF4-FFF2-40B4-BE49-F238E27FC236}">
                <a16:creationId xmlns:a16="http://schemas.microsoft.com/office/drawing/2014/main" id="{B99C4B95-BB3B-2F53-C510-5BE9686BE79C}"/>
              </a:ext>
            </a:extLst>
          </p:cNvPr>
          <p:cNvSpPr>
            <a:spLocks noGrp="1"/>
          </p:cNvSpPr>
          <p:nvPr>
            <p:ph sz="half" idx="10"/>
          </p:nvPr>
        </p:nvSpPr>
        <p:spPr/>
        <p:txBody>
          <a:bodyPr/>
          <a:lstStyle/>
          <a:p>
            <a:r>
              <a:rPr lang="zh-CN" altLang="en-US" dirty="0">
                <a:effectLst/>
                <a:latin typeface="Helvetica" pitchFamily="2" charset="0"/>
              </a:rPr>
              <a:t>零丟包：可少量丟包 </a:t>
            </a:r>
            <a:r>
              <a:rPr lang="en-US" altLang="zh-CN" dirty="0">
                <a:effectLst/>
                <a:latin typeface="Helvetica" pitchFamily="2" charset="0"/>
              </a:rPr>
              <a:t>to</a:t>
            </a:r>
            <a:r>
              <a:rPr lang="zh-CN" altLang="en-US" dirty="0">
                <a:effectLst/>
                <a:latin typeface="Helvetica" pitchFamily="2" charset="0"/>
              </a:rPr>
              <a:t> </a:t>
            </a:r>
            <a:r>
              <a:rPr lang="en-US" altLang="zh-CN" dirty="0">
                <a:effectLst/>
                <a:latin typeface="Helvetica" pitchFamily="2" charset="0"/>
              </a:rPr>
              <a:t>0</a:t>
            </a:r>
            <a:r>
              <a:rPr lang="zh-CN" altLang="en-US" dirty="0">
                <a:effectLst/>
                <a:latin typeface="Helvetica" pitchFamily="2" charset="0"/>
              </a:rPr>
              <a:t>丟包</a:t>
            </a:r>
          </a:p>
          <a:p>
            <a:r>
              <a:rPr lang="zh-CN" altLang="en-US" dirty="0">
                <a:effectLst/>
                <a:latin typeface="Helvetica" pitchFamily="2" charset="0"/>
              </a:rPr>
              <a:t>高吞吐：大量随机流</a:t>
            </a:r>
            <a:r>
              <a:rPr lang="en-US" altLang="zh-CN" dirty="0">
                <a:effectLst/>
                <a:latin typeface="Helvetica" pitchFamily="2" charset="0"/>
              </a:rPr>
              <a:t>-&gt;</a:t>
            </a:r>
            <a:r>
              <a:rPr lang="zh-CN" altLang="en-US" dirty="0">
                <a:effectLst/>
                <a:latin typeface="Helvetica" pitchFamily="2" charset="0"/>
              </a:rPr>
              <a:t>流少量大、同步突发</a:t>
            </a:r>
            <a:endParaRPr lang="en-US" altLang="zh-CN" dirty="0">
              <a:effectLst/>
              <a:latin typeface="Helvetica" pitchFamily="2" charset="0"/>
            </a:endParaRPr>
          </a:p>
          <a:p>
            <a:r>
              <a:rPr lang="zh-CN" altLang="en-US" dirty="0">
                <a:effectLst/>
                <a:latin typeface="Helvetica" pitchFamily="2" charset="0"/>
              </a:rPr>
              <a:t>智运维：可视化，自动化，智能化</a:t>
            </a:r>
          </a:p>
          <a:p>
            <a:endParaRPr lang="zh-CN" altLang="en-US" dirty="0">
              <a:effectLst/>
              <a:latin typeface="Helvetica" pitchFamily="2" charset="0"/>
            </a:endParaRPr>
          </a:p>
          <a:p>
            <a:endParaRPr lang="zh-CN" altLang="en-US" dirty="0">
              <a:effectLst/>
              <a:latin typeface="Helvetica" pitchFamily="2" charset="0"/>
            </a:endParaRPr>
          </a:p>
        </p:txBody>
      </p:sp>
      <p:sp>
        <p:nvSpPr>
          <p:cNvPr id="7" name="文本框 6">
            <a:extLst>
              <a:ext uri="{FF2B5EF4-FFF2-40B4-BE49-F238E27FC236}">
                <a16:creationId xmlns:a16="http://schemas.microsoft.com/office/drawing/2014/main" id="{C8219E2A-47AB-4751-7089-7D50864B3F09}"/>
              </a:ext>
            </a:extLst>
          </p:cNvPr>
          <p:cNvSpPr txBox="1"/>
          <p:nvPr/>
        </p:nvSpPr>
        <p:spPr>
          <a:xfrm>
            <a:off x="1644733" y="5064227"/>
            <a:ext cx="8205848" cy="369332"/>
          </a:xfrm>
          <a:prstGeom prst="rect">
            <a:avLst/>
          </a:prstGeom>
          <a:noFill/>
        </p:spPr>
        <p:txBody>
          <a:bodyPr wrap="square">
            <a:spAutoFit/>
          </a:bodyPr>
          <a:lstStyle/>
          <a:p>
            <a:pPr algn="ctr"/>
            <a:r>
              <a:rPr lang="zh-CN" altLang="en-US" dirty="0">
                <a:effectLst/>
                <a:latin typeface="Helvetica" pitchFamily="2" charset="0"/>
              </a:rPr>
              <a:t>大集群 不等于 高算力</a:t>
            </a:r>
          </a:p>
        </p:txBody>
      </p:sp>
    </p:spTree>
    <p:extLst>
      <p:ext uri="{BB962C8B-B14F-4D97-AF65-F5344CB8AC3E}">
        <p14:creationId xmlns:p14="http://schemas.microsoft.com/office/powerpoint/2010/main" val="112582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8DFE4-547B-78FB-117B-9848FE94DC3A}"/>
              </a:ext>
            </a:extLst>
          </p:cNvPr>
          <p:cNvSpPr>
            <a:spLocks noGrp="1"/>
          </p:cNvSpPr>
          <p:nvPr>
            <p:ph type="title"/>
          </p:nvPr>
        </p:nvSpPr>
        <p:spPr/>
        <p:txBody>
          <a:bodyPr/>
          <a:lstStyle/>
          <a:p>
            <a:r>
              <a:rPr lang="zh-CN" altLang="en-US" dirty="0">
                <a:effectLst/>
                <a:latin typeface="Helvetica" pitchFamily="2" charset="0"/>
              </a:rPr>
              <a:t>新一代算力平台网络：以网强算，极简无损高吞吐网络释放智能高算力</a:t>
            </a:r>
            <a:endParaRPr kumimoji="1" lang="zh-CN" altLang="en-US" dirty="0"/>
          </a:p>
        </p:txBody>
      </p:sp>
      <p:sp>
        <p:nvSpPr>
          <p:cNvPr id="3" name="内容占位符 2">
            <a:extLst>
              <a:ext uri="{FF2B5EF4-FFF2-40B4-BE49-F238E27FC236}">
                <a16:creationId xmlns:a16="http://schemas.microsoft.com/office/drawing/2014/main" id="{5DA4FC6F-2EE0-CD86-C7D1-B4DB1BF8400F}"/>
              </a:ext>
            </a:extLst>
          </p:cNvPr>
          <p:cNvSpPr>
            <a:spLocks noGrp="1"/>
          </p:cNvSpPr>
          <p:nvPr>
            <p:ph sz="half" idx="1"/>
          </p:nvPr>
        </p:nvSpPr>
        <p:spPr/>
        <p:txBody>
          <a:bodyPr/>
          <a:lstStyle/>
          <a:p>
            <a:r>
              <a:rPr lang="zh-CN" altLang="en-US" dirty="0">
                <a:effectLst/>
                <a:latin typeface="Helvetica" pitchFamily="2" charset="0"/>
              </a:rPr>
              <a:t>大集群是前提，</a:t>
            </a:r>
            <a:r>
              <a:rPr lang="en-US" altLang="zh-CN" dirty="0">
                <a:effectLst/>
                <a:latin typeface="Helvetica" pitchFamily="2" charset="0"/>
              </a:rPr>
              <a:t>0</a:t>
            </a:r>
            <a:r>
              <a:rPr lang="zh-CN" altLang="en-US" dirty="0">
                <a:effectLst/>
                <a:latin typeface="Helvetica" pitchFamily="2" charset="0"/>
              </a:rPr>
              <a:t>丢包是底线，高吞吐是基础，全自智是目标</a:t>
            </a:r>
          </a:p>
          <a:p>
            <a:r>
              <a:rPr lang="zh-CN" altLang="en-US" dirty="0">
                <a:effectLst/>
                <a:latin typeface="Helvetica" pitchFamily="2" charset="0"/>
              </a:rPr>
              <a:t>超大集群：计算、网络、存储一体化网络规划建设</a:t>
            </a:r>
          </a:p>
          <a:p>
            <a:pPr lvl="1">
              <a:buFont typeface="Arial" panose="020B0604020202020204" pitchFamily="34" charset="0"/>
              <a:buChar char="•"/>
            </a:pPr>
            <a:r>
              <a:rPr lang="zh-CN" altLang="en-US" dirty="0">
                <a:effectLst/>
                <a:latin typeface="Helvetica" pitchFamily="2" charset="0"/>
              </a:rPr>
              <a:t>﻿超融合网络四平面分离设计、统一承载、集中管控运维、独立扩展、故障隔离</a:t>
            </a:r>
          </a:p>
          <a:p>
            <a:pPr lvl="1">
              <a:buFont typeface="Arial" panose="020B0604020202020204" pitchFamily="34" charset="0"/>
              <a:buChar char="•"/>
            </a:pPr>
            <a:r>
              <a:rPr lang="zh-CN" altLang="en-US" dirty="0">
                <a:effectLst/>
                <a:latin typeface="Helvetica" pitchFamily="2" charset="0"/>
              </a:rPr>
              <a:t>﻿极简化二层组网架构，减少光模块和线缆消耗，快速交付、维护简化</a:t>
            </a:r>
          </a:p>
          <a:p>
            <a:pPr lvl="1">
              <a:buFont typeface="Arial" panose="020B0604020202020204" pitchFamily="34" charset="0"/>
              <a:buChar char="•"/>
            </a:pPr>
            <a:r>
              <a:rPr lang="zh-CN" altLang="en-US" dirty="0">
                <a:effectLst/>
                <a:latin typeface="Helvetica" pitchFamily="2" charset="0"/>
              </a:rPr>
              <a:t>﻿﻿大规模组网极简架构，平滑扩展，集群半径可达</a:t>
            </a:r>
            <a:r>
              <a:rPr lang="en-US" altLang="zh-CN" dirty="0">
                <a:effectLst/>
                <a:latin typeface="Helvetica" pitchFamily="2" charset="0"/>
              </a:rPr>
              <a:t>2</a:t>
            </a:r>
            <a:r>
              <a:rPr lang="en" altLang="zh-CN" dirty="0">
                <a:effectLst/>
                <a:latin typeface="Helvetica" pitchFamily="2" charset="0"/>
              </a:rPr>
              <a:t>km</a:t>
            </a:r>
            <a:r>
              <a:rPr lang="zh-CN" altLang="en-US" dirty="0">
                <a:effectLst/>
                <a:latin typeface="Helvetica" pitchFamily="2" charset="0"/>
              </a:rPr>
              <a:t>以上</a:t>
            </a:r>
          </a:p>
          <a:p>
            <a:endParaRPr kumimoji="1" lang="zh-CN" altLang="en-US" dirty="0"/>
          </a:p>
        </p:txBody>
      </p:sp>
      <p:sp>
        <p:nvSpPr>
          <p:cNvPr id="4" name="内容占位符 3">
            <a:extLst>
              <a:ext uri="{FF2B5EF4-FFF2-40B4-BE49-F238E27FC236}">
                <a16:creationId xmlns:a16="http://schemas.microsoft.com/office/drawing/2014/main" id="{F8BE6BC9-2467-F655-26D1-4662BC8D054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7290A0C-BA0D-5F4D-32FD-03E8C58FE0CD}"/>
              </a:ext>
            </a:extLst>
          </p:cNvPr>
          <p:cNvPicPr>
            <a:picLocks noChangeAspect="1"/>
          </p:cNvPicPr>
          <p:nvPr/>
        </p:nvPicPr>
        <p:blipFill>
          <a:blip r:embed="rId2"/>
          <a:stretch>
            <a:fillRect/>
          </a:stretch>
        </p:blipFill>
        <p:spPr>
          <a:xfrm>
            <a:off x="7766122" y="3529775"/>
            <a:ext cx="3314700" cy="1651000"/>
          </a:xfrm>
          <a:prstGeom prst="rect">
            <a:avLst/>
          </a:prstGeom>
        </p:spPr>
      </p:pic>
    </p:spTree>
    <p:extLst>
      <p:ext uri="{BB962C8B-B14F-4D97-AF65-F5344CB8AC3E}">
        <p14:creationId xmlns:p14="http://schemas.microsoft.com/office/powerpoint/2010/main" val="386804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8DFE4-547B-78FB-117B-9848FE94DC3A}"/>
              </a:ext>
            </a:extLst>
          </p:cNvPr>
          <p:cNvSpPr>
            <a:spLocks noGrp="1"/>
          </p:cNvSpPr>
          <p:nvPr>
            <p:ph type="title"/>
          </p:nvPr>
        </p:nvSpPr>
        <p:spPr/>
        <p:txBody>
          <a:bodyPr/>
          <a:lstStyle/>
          <a:p>
            <a:r>
              <a:rPr lang="zh-CN" altLang="en-US" dirty="0">
                <a:effectLst/>
                <a:latin typeface="Helvetica" pitchFamily="2" charset="0"/>
              </a:rPr>
              <a:t>新一代算力平台网络：以网强算，极简无损高吞吐网络释放智能高算力</a:t>
            </a:r>
            <a:endParaRPr kumimoji="1" lang="zh-CN" altLang="en-US" dirty="0"/>
          </a:p>
        </p:txBody>
      </p:sp>
      <p:sp>
        <p:nvSpPr>
          <p:cNvPr id="3" name="内容占位符 2">
            <a:extLst>
              <a:ext uri="{FF2B5EF4-FFF2-40B4-BE49-F238E27FC236}">
                <a16:creationId xmlns:a16="http://schemas.microsoft.com/office/drawing/2014/main" id="{5DA4FC6F-2EE0-CD86-C7D1-B4DB1BF8400F}"/>
              </a:ext>
            </a:extLst>
          </p:cNvPr>
          <p:cNvSpPr>
            <a:spLocks noGrp="1"/>
          </p:cNvSpPr>
          <p:nvPr>
            <p:ph sz="half" idx="1"/>
          </p:nvPr>
        </p:nvSpPr>
        <p:spPr/>
        <p:txBody>
          <a:bodyPr/>
          <a:lstStyle/>
          <a:p>
            <a:r>
              <a:rPr lang="zh-CN" altLang="en-US" dirty="0">
                <a:effectLst/>
                <a:latin typeface="Helvetica" pitchFamily="2" charset="0"/>
              </a:rPr>
              <a:t>智能无损：彻底解决以太丢包问题</a:t>
            </a:r>
          </a:p>
          <a:p>
            <a:pPr lvl="1"/>
            <a:r>
              <a:rPr lang="en-US" altLang="zh-CN" dirty="0">
                <a:effectLst/>
                <a:latin typeface="Helvetica" pitchFamily="2" charset="0"/>
              </a:rPr>
              <a:t>• </a:t>
            </a:r>
            <a:r>
              <a:rPr lang="zh-CN" altLang="en-US" dirty="0">
                <a:effectLst/>
                <a:latin typeface="Helvetica" pitchFamily="2" charset="0"/>
              </a:rPr>
              <a:t>基于</a:t>
            </a:r>
            <a:r>
              <a:rPr lang="en" altLang="zh-CN" dirty="0">
                <a:effectLst/>
                <a:latin typeface="Helvetica" pitchFamily="2" charset="0"/>
              </a:rPr>
              <a:t>AI</a:t>
            </a:r>
            <a:r>
              <a:rPr lang="zh-CN" altLang="en-US" dirty="0">
                <a:effectLst/>
                <a:latin typeface="Helvetica" pitchFamily="2" charset="0"/>
              </a:rPr>
              <a:t>算法实时感知网络流量模型，自适应调整</a:t>
            </a:r>
            <a:r>
              <a:rPr lang="en" altLang="zh-CN" dirty="0">
                <a:effectLst/>
                <a:latin typeface="Helvetica" pitchFamily="2" charset="0"/>
              </a:rPr>
              <a:t>ECN</a:t>
            </a:r>
            <a:r>
              <a:rPr lang="zh-CN" altLang="en-US" dirty="0">
                <a:effectLst/>
                <a:latin typeface="Helvetica" pitchFamily="2" charset="0"/>
              </a:rPr>
              <a:t>水线</a:t>
            </a:r>
            <a:endParaRPr lang="en-US" altLang="zh-CN" dirty="0">
              <a:effectLst/>
              <a:latin typeface="Helvetica" pitchFamily="2" charset="0"/>
            </a:endParaRPr>
          </a:p>
          <a:p>
            <a:pPr lvl="1"/>
            <a:r>
              <a:rPr lang="en" altLang="zh-CN" dirty="0">
                <a:effectLst/>
                <a:latin typeface="Helvetica" pitchFamily="2" charset="0"/>
              </a:rPr>
              <a:t>PFC deadlock free </a:t>
            </a:r>
            <a:r>
              <a:rPr lang="zh-CN" altLang="en-US" dirty="0">
                <a:effectLst/>
                <a:latin typeface="Helvetica" pitchFamily="2" charset="0"/>
              </a:rPr>
              <a:t>自动预防</a:t>
            </a:r>
            <a:r>
              <a:rPr lang="en" altLang="zh-CN" dirty="0">
                <a:effectLst/>
                <a:latin typeface="Helvetica" pitchFamily="2" charset="0"/>
              </a:rPr>
              <a:t>PFC</a:t>
            </a:r>
            <a:r>
              <a:rPr lang="zh-CN" altLang="en-US" dirty="0">
                <a:effectLst/>
                <a:latin typeface="Helvetica" pitchFamily="2" charset="0"/>
              </a:rPr>
              <a:t>死锁</a:t>
            </a:r>
          </a:p>
          <a:p>
            <a:pPr lvl="1"/>
            <a:endParaRPr lang="zh-CN" altLang="en-US" dirty="0">
              <a:effectLst/>
              <a:latin typeface="Helvetica" pitchFamily="2" charset="0"/>
            </a:endParaRPr>
          </a:p>
        </p:txBody>
      </p:sp>
      <p:sp>
        <p:nvSpPr>
          <p:cNvPr id="4" name="内容占位符 3">
            <a:extLst>
              <a:ext uri="{FF2B5EF4-FFF2-40B4-BE49-F238E27FC236}">
                <a16:creationId xmlns:a16="http://schemas.microsoft.com/office/drawing/2014/main" id="{F8BE6BC9-2467-F655-26D1-4662BC8D054A}"/>
              </a:ext>
            </a:extLst>
          </p:cNvPr>
          <p:cNvSpPr>
            <a:spLocks noGrp="1"/>
          </p:cNvSpPr>
          <p:nvPr>
            <p:ph sz="half" idx="10"/>
          </p:nvPr>
        </p:nvSpPr>
        <p:spPr/>
        <p:txBody>
          <a:bodyPr/>
          <a:lstStyle/>
          <a:p>
            <a:r>
              <a:rPr lang="zh-CN" altLang="en-US" dirty="0">
                <a:effectLst/>
                <a:latin typeface="Helvetica" pitchFamily="2" charset="0"/>
              </a:rPr>
              <a:t>全局负载分担，整体吞吐提升至</a:t>
            </a:r>
            <a:r>
              <a:rPr lang="en-US" altLang="zh-CN" dirty="0">
                <a:effectLst/>
                <a:latin typeface="Helvetica" pitchFamily="2" charset="0"/>
              </a:rPr>
              <a:t>95%+</a:t>
            </a:r>
          </a:p>
          <a:p>
            <a:pPr lvl="1">
              <a:buFont typeface="Arial" panose="020B0604020202020204" pitchFamily="34" charset="0"/>
              <a:buChar char="•"/>
            </a:pPr>
            <a:r>
              <a:rPr lang="zh-CN" altLang="en-US" dirty="0">
                <a:effectLst/>
                <a:latin typeface="Helvetica" pitchFamily="2" charset="0"/>
              </a:rPr>
              <a:t>﻿网络负载自动调优，网络利用率提升至</a:t>
            </a:r>
            <a:r>
              <a:rPr lang="en-US" altLang="zh-CN" dirty="0">
                <a:effectLst/>
                <a:latin typeface="Helvetica" pitchFamily="2" charset="0"/>
              </a:rPr>
              <a:t>95%</a:t>
            </a:r>
            <a:r>
              <a:rPr lang="zh-CN" altLang="en-US" dirty="0">
                <a:effectLst/>
                <a:latin typeface="Helvetica" pitchFamily="2" charset="0"/>
              </a:rPr>
              <a:t>以上</a:t>
            </a:r>
          </a:p>
          <a:p>
            <a:pPr lvl="1">
              <a:buFont typeface="Arial" panose="020B0604020202020204" pitchFamily="34" charset="0"/>
              <a:buChar char="•"/>
            </a:pPr>
            <a:r>
              <a:rPr lang="zh-CN" altLang="en-US" dirty="0">
                <a:effectLst/>
                <a:latin typeface="Helvetica" pitchFamily="2" charset="0"/>
              </a:rPr>
              <a:t>﻿减少尾部时延和时延抖动，集群性能提升</a:t>
            </a:r>
            <a:r>
              <a:rPr lang="en-US" altLang="zh-CN" dirty="0">
                <a:effectLst/>
                <a:latin typeface="Helvetica" pitchFamily="2" charset="0"/>
              </a:rPr>
              <a:t>20%</a:t>
            </a:r>
            <a:r>
              <a:rPr lang="zh-CN" altLang="en-US" dirty="0">
                <a:effectLst/>
                <a:latin typeface="Helvetica" pitchFamily="2" charset="0"/>
              </a:rPr>
              <a:t>以上</a:t>
            </a:r>
          </a:p>
          <a:p>
            <a:pPr lvl="1">
              <a:buFont typeface="Arial" panose="020B0604020202020204" pitchFamily="34" charset="0"/>
              <a:buChar char="•"/>
            </a:pPr>
            <a:r>
              <a:rPr lang="zh-CN" altLang="en-US" dirty="0">
                <a:effectLst/>
                <a:latin typeface="Helvetica" pitchFamily="2" charset="0"/>
              </a:rPr>
              <a:t>﻿﻿实时调优，算法能力</a:t>
            </a:r>
            <a:r>
              <a:rPr lang="en-US" altLang="zh-CN" dirty="0">
                <a:effectLst/>
                <a:latin typeface="Helvetica" pitchFamily="2" charset="0"/>
              </a:rPr>
              <a:t>8</a:t>
            </a:r>
            <a:r>
              <a:rPr lang="en" altLang="zh-CN" dirty="0">
                <a:effectLst/>
                <a:latin typeface="Helvetica" pitchFamily="2" charset="0"/>
              </a:rPr>
              <a:t>K GPU</a:t>
            </a:r>
            <a:r>
              <a:rPr lang="zh-CN" altLang="en-US" dirty="0">
                <a:effectLst/>
                <a:latin typeface="Helvetica" pitchFamily="2" charset="0"/>
              </a:rPr>
              <a:t>规模下</a:t>
            </a:r>
            <a:r>
              <a:rPr lang="en" altLang="zh-CN" dirty="0">
                <a:effectLst/>
                <a:latin typeface="Helvetica" pitchFamily="2" charset="0"/>
              </a:rPr>
              <a:t>ms</a:t>
            </a:r>
            <a:r>
              <a:rPr lang="zh-CN" altLang="en-US" dirty="0">
                <a:effectLst/>
                <a:latin typeface="Helvetica" pitchFamily="2" charset="0"/>
              </a:rPr>
              <a:t>级算路</a:t>
            </a:r>
          </a:p>
          <a:p>
            <a:endParaRPr kumimoji="1" lang="zh-CN" altLang="en-US" dirty="0"/>
          </a:p>
        </p:txBody>
      </p:sp>
      <p:pic>
        <p:nvPicPr>
          <p:cNvPr id="6" name="图片 5">
            <a:extLst>
              <a:ext uri="{FF2B5EF4-FFF2-40B4-BE49-F238E27FC236}">
                <a16:creationId xmlns:a16="http://schemas.microsoft.com/office/drawing/2014/main" id="{A55EC4E8-213C-47B7-E64C-5AF1BDB3EB4D}"/>
              </a:ext>
            </a:extLst>
          </p:cNvPr>
          <p:cNvPicPr>
            <a:picLocks noChangeAspect="1"/>
          </p:cNvPicPr>
          <p:nvPr/>
        </p:nvPicPr>
        <p:blipFill>
          <a:blip r:embed="rId2"/>
          <a:stretch>
            <a:fillRect/>
          </a:stretch>
        </p:blipFill>
        <p:spPr>
          <a:xfrm>
            <a:off x="804872" y="3670713"/>
            <a:ext cx="4483100" cy="2247900"/>
          </a:xfrm>
          <a:prstGeom prst="rect">
            <a:avLst/>
          </a:prstGeom>
        </p:spPr>
      </p:pic>
      <p:pic>
        <p:nvPicPr>
          <p:cNvPr id="7" name="图片 6">
            <a:extLst>
              <a:ext uri="{FF2B5EF4-FFF2-40B4-BE49-F238E27FC236}">
                <a16:creationId xmlns:a16="http://schemas.microsoft.com/office/drawing/2014/main" id="{F23FC043-7F98-9F59-F4EF-96DDF4D834E9}"/>
              </a:ext>
            </a:extLst>
          </p:cNvPr>
          <p:cNvPicPr>
            <a:picLocks noChangeAspect="1"/>
          </p:cNvPicPr>
          <p:nvPr/>
        </p:nvPicPr>
        <p:blipFill>
          <a:blip r:embed="rId3"/>
          <a:stretch>
            <a:fillRect/>
          </a:stretch>
        </p:blipFill>
        <p:spPr>
          <a:xfrm>
            <a:off x="6886858" y="4597813"/>
            <a:ext cx="4000500" cy="1320800"/>
          </a:xfrm>
          <a:prstGeom prst="rect">
            <a:avLst/>
          </a:prstGeom>
        </p:spPr>
      </p:pic>
    </p:spTree>
    <p:extLst>
      <p:ext uri="{BB962C8B-B14F-4D97-AF65-F5344CB8AC3E}">
        <p14:creationId xmlns:p14="http://schemas.microsoft.com/office/powerpoint/2010/main" val="3874248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22295-7926-D39E-2A5B-D981D9422E10}"/>
              </a:ext>
            </a:extLst>
          </p:cNvPr>
          <p:cNvSpPr>
            <a:spLocks noGrp="1"/>
          </p:cNvSpPr>
          <p:nvPr>
            <p:ph type="title"/>
          </p:nvPr>
        </p:nvSpPr>
        <p:spPr/>
        <p:txBody>
          <a:bodyPr/>
          <a:lstStyle/>
          <a:p>
            <a:r>
              <a:rPr lang="zh-CN" altLang="en-US" dirty="0">
                <a:effectLst/>
                <a:latin typeface="Helvetica" pitchFamily="2" charset="0"/>
              </a:rPr>
              <a:t>新一代算力平台网络：以网强算，极简无损高吞吐网络释放智能高算力</a:t>
            </a:r>
            <a:endParaRPr kumimoji="1" lang="zh-CN" altLang="en-US" dirty="0"/>
          </a:p>
        </p:txBody>
      </p:sp>
      <p:sp>
        <p:nvSpPr>
          <p:cNvPr id="3" name="内容占位符 2">
            <a:extLst>
              <a:ext uri="{FF2B5EF4-FFF2-40B4-BE49-F238E27FC236}">
                <a16:creationId xmlns:a16="http://schemas.microsoft.com/office/drawing/2014/main" id="{73F074C2-9071-379A-AD9C-9817E2D80283}"/>
              </a:ext>
            </a:extLst>
          </p:cNvPr>
          <p:cNvSpPr>
            <a:spLocks noGrp="1"/>
          </p:cNvSpPr>
          <p:nvPr>
            <p:ph sz="half" idx="1"/>
          </p:nvPr>
        </p:nvSpPr>
        <p:spPr/>
        <p:txBody>
          <a:bodyPr/>
          <a:lstStyle/>
          <a:p>
            <a:r>
              <a:rPr lang="en" altLang="zh-CN" dirty="0">
                <a:effectLst/>
                <a:latin typeface="Helvetica" pitchFamily="2" charset="0"/>
              </a:rPr>
              <a:t>AI</a:t>
            </a:r>
            <a:r>
              <a:rPr lang="zh-CN" altLang="en-US" dirty="0">
                <a:effectLst/>
                <a:latin typeface="Helvetica" pitchFamily="2" charset="0"/>
              </a:rPr>
              <a:t>全栈可视化运维，训练过程实时可视</a:t>
            </a:r>
          </a:p>
          <a:p>
            <a:r>
              <a:rPr lang="en-US" altLang="zh-CN" dirty="0">
                <a:effectLst/>
                <a:latin typeface="Helvetica" pitchFamily="2" charset="0"/>
              </a:rPr>
              <a:t>• </a:t>
            </a:r>
            <a:r>
              <a:rPr lang="zh-CN" altLang="en-US" dirty="0">
                <a:effectLst/>
                <a:latin typeface="Helvetica" pitchFamily="2" charset="0"/>
              </a:rPr>
              <a:t>任务状态实时感知，包括任务健康度、流量路径、全网吞吐、网络丢包等</a:t>
            </a:r>
          </a:p>
          <a:p>
            <a:endParaRPr kumimoji="1" lang="zh-CN" altLang="en-US" dirty="0"/>
          </a:p>
        </p:txBody>
      </p:sp>
      <p:sp>
        <p:nvSpPr>
          <p:cNvPr id="4" name="内容占位符 3">
            <a:extLst>
              <a:ext uri="{FF2B5EF4-FFF2-40B4-BE49-F238E27FC236}">
                <a16:creationId xmlns:a16="http://schemas.microsoft.com/office/drawing/2014/main" id="{BEF0CC98-AA2F-4856-7856-934DF017C9B7}"/>
              </a:ext>
            </a:extLst>
          </p:cNvPr>
          <p:cNvSpPr>
            <a:spLocks noGrp="1"/>
          </p:cNvSpPr>
          <p:nvPr>
            <p:ph sz="half" idx="10"/>
          </p:nvPr>
        </p:nvSpPr>
        <p:spPr/>
        <p:txBody>
          <a:bodyPr/>
          <a:lstStyle/>
          <a:p>
            <a:endParaRPr kumimoji="1" lang="zh-CN" altLang="en-US"/>
          </a:p>
        </p:txBody>
      </p:sp>
    </p:spTree>
    <p:extLst>
      <p:ext uri="{BB962C8B-B14F-4D97-AF65-F5344CB8AC3E}">
        <p14:creationId xmlns:p14="http://schemas.microsoft.com/office/powerpoint/2010/main" val="54100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B5F5D-1C91-53FE-D60C-8E9EA2D4A7F0}"/>
              </a:ext>
            </a:extLst>
          </p:cNvPr>
          <p:cNvSpPr>
            <a:spLocks noGrp="1"/>
          </p:cNvSpPr>
          <p:nvPr>
            <p:ph type="title"/>
          </p:nvPr>
        </p:nvSpPr>
        <p:spPr/>
        <p:txBody>
          <a:bodyPr/>
          <a:lstStyle/>
          <a:p>
            <a:r>
              <a:rPr lang="zh-CN" altLang="en-US" dirty="0">
                <a:effectLst/>
                <a:latin typeface="Helvetica" pitchFamily="2" charset="0"/>
              </a:rPr>
              <a:t>大带宽：单卡</a:t>
            </a:r>
            <a:r>
              <a:rPr lang="en" altLang="zh-CN" dirty="0" err="1">
                <a:effectLst/>
                <a:latin typeface="Helvetica" pitchFamily="2" charset="0"/>
              </a:rPr>
              <a:t>AlIReduce</a:t>
            </a:r>
            <a:r>
              <a:rPr lang="zh-CN" altLang="en-US" dirty="0">
                <a:effectLst/>
                <a:latin typeface="Helvetica" pitchFamily="2" charset="0"/>
              </a:rPr>
              <a:t>带宽</a:t>
            </a:r>
            <a:r>
              <a:rPr lang="en-US" altLang="zh-CN" dirty="0">
                <a:effectLst/>
                <a:latin typeface="Helvetica" pitchFamily="2" charset="0"/>
              </a:rPr>
              <a:t>20</a:t>
            </a:r>
            <a:r>
              <a:rPr lang="en" altLang="zh-CN" dirty="0">
                <a:effectLst/>
                <a:latin typeface="Helvetica" pitchFamily="2" charset="0"/>
              </a:rPr>
              <a:t>GB/S</a:t>
            </a:r>
            <a:r>
              <a:rPr lang="zh-CN" altLang="en" dirty="0">
                <a:effectLst/>
                <a:latin typeface="Helvetica" pitchFamily="2" charset="0"/>
              </a:rPr>
              <a:t>，</a:t>
            </a:r>
            <a:r>
              <a:rPr lang="zh-CN" altLang="en-US" dirty="0">
                <a:effectLst/>
                <a:latin typeface="Helvetica" pitchFamily="2" charset="0"/>
              </a:rPr>
              <a:t>单端口</a:t>
            </a:r>
            <a:r>
              <a:rPr lang="en-US" altLang="zh-CN" dirty="0">
                <a:effectLst/>
                <a:latin typeface="Helvetica" pitchFamily="2" charset="0"/>
              </a:rPr>
              <a:t>200</a:t>
            </a:r>
            <a:r>
              <a:rPr lang="en" altLang="zh-CN" dirty="0">
                <a:effectLst/>
                <a:latin typeface="Helvetica" pitchFamily="2" charset="0"/>
              </a:rPr>
              <a:t>G</a:t>
            </a:r>
            <a:r>
              <a:rPr lang="zh-CN" altLang="en-US" dirty="0">
                <a:effectLst/>
                <a:latin typeface="Helvetica" pitchFamily="2" charset="0"/>
              </a:rPr>
              <a:t>是最低带宽</a:t>
            </a:r>
            <a:endParaRPr kumimoji="1" lang="zh-CN" altLang="en-US" dirty="0"/>
          </a:p>
        </p:txBody>
      </p:sp>
      <p:sp>
        <p:nvSpPr>
          <p:cNvPr id="3" name="内容占位符 2">
            <a:extLst>
              <a:ext uri="{FF2B5EF4-FFF2-40B4-BE49-F238E27FC236}">
                <a16:creationId xmlns:a16="http://schemas.microsoft.com/office/drawing/2014/main" id="{F0E96C75-BAE7-5517-AEE6-2C7344CA7B16}"/>
              </a:ext>
            </a:extLst>
          </p:cNvPr>
          <p:cNvSpPr>
            <a:spLocks noGrp="1"/>
          </p:cNvSpPr>
          <p:nvPr>
            <p:ph sz="half" idx="1"/>
          </p:nvPr>
        </p:nvSpPr>
        <p:spPr/>
        <p:txBody>
          <a:bodyPr/>
          <a:lstStyle/>
          <a:p>
            <a:r>
              <a:rPr lang="zh-CN" altLang="en-US" dirty="0">
                <a:effectLst/>
                <a:latin typeface="Helvetica" pitchFamily="2" charset="0"/>
              </a:rPr>
              <a:t>单服务器接入带宽</a:t>
            </a:r>
            <a:br>
              <a:rPr lang="zh-CN" altLang="en-US" dirty="0">
                <a:effectLst/>
                <a:latin typeface="Helvetica" pitchFamily="2" charset="0"/>
              </a:rPr>
            </a:br>
            <a:r>
              <a:rPr lang="en-US" altLang="zh-CN" dirty="0">
                <a:effectLst/>
                <a:latin typeface="Helvetica" pitchFamily="2" charset="0"/>
              </a:rPr>
              <a:t>50</a:t>
            </a:r>
            <a:r>
              <a:rPr lang="en" altLang="zh-CN" dirty="0">
                <a:effectLst/>
                <a:latin typeface="Helvetica" pitchFamily="2" charset="0"/>
              </a:rPr>
              <a:t>G = 2*25GE</a:t>
            </a:r>
          </a:p>
          <a:p>
            <a:endParaRPr kumimoji="1" lang="zh-CN" altLang="en-US" dirty="0"/>
          </a:p>
        </p:txBody>
      </p:sp>
      <p:sp>
        <p:nvSpPr>
          <p:cNvPr id="4" name="内容占位符 3">
            <a:extLst>
              <a:ext uri="{FF2B5EF4-FFF2-40B4-BE49-F238E27FC236}">
                <a16:creationId xmlns:a16="http://schemas.microsoft.com/office/drawing/2014/main" id="{393BC19F-D21F-8183-C87F-05BC492B5F9F}"/>
              </a:ext>
            </a:extLst>
          </p:cNvPr>
          <p:cNvSpPr>
            <a:spLocks noGrp="1"/>
          </p:cNvSpPr>
          <p:nvPr>
            <p:ph sz="half" idx="10"/>
          </p:nvPr>
        </p:nvSpPr>
        <p:spPr/>
        <p:txBody>
          <a:bodyPr/>
          <a:lstStyle/>
          <a:p>
            <a:r>
              <a:rPr lang="zh-CN" altLang="en-US" dirty="0">
                <a:effectLst/>
                <a:latin typeface="Helvetica" pitchFamily="2" charset="0"/>
              </a:rPr>
              <a:t>单服务器接入带宽 </a:t>
            </a:r>
            <a:r>
              <a:rPr lang="en-US" altLang="zh-CN" dirty="0">
                <a:effectLst/>
                <a:latin typeface="Helvetica" pitchFamily="2" charset="0"/>
              </a:rPr>
              <a:t>1.6</a:t>
            </a:r>
            <a:r>
              <a:rPr lang="en" altLang="zh-CN" dirty="0">
                <a:effectLst/>
                <a:latin typeface="Helvetica" pitchFamily="2" charset="0"/>
              </a:rPr>
              <a:t>T~3.2T</a:t>
            </a:r>
            <a:br>
              <a:rPr lang="en" altLang="zh-CN" dirty="0">
                <a:effectLst/>
                <a:latin typeface="Helvetica" pitchFamily="2" charset="0"/>
              </a:rPr>
            </a:br>
            <a:r>
              <a:rPr lang="en" altLang="zh-CN" dirty="0">
                <a:effectLst/>
                <a:latin typeface="Helvetica" pitchFamily="2" charset="0"/>
              </a:rPr>
              <a:t>2*25G + 2*100G + 8*200G or 8*400G</a:t>
            </a:r>
          </a:p>
          <a:p>
            <a:endParaRPr kumimoji="1" lang="zh-CN" altLang="en-US" dirty="0"/>
          </a:p>
        </p:txBody>
      </p:sp>
      <p:pic>
        <p:nvPicPr>
          <p:cNvPr id="5" name="图片 4">
            <a:extLst>
              <a:ext uri="{FF2B5EF4-FFF2-40B4-BE49-F238E27FC236}">
                <a16:creationId xmlns:a16="http://schemas.microsoft.com/office/drawing/2014/main" id="{4F4DE64F-9FEA-7D61-0889-19772D137E0C}"/>
              </a:ext>
            </a:extLst>
          </p:cNvPr>
          <p:cNvPicPr>
            <a:picLocks noChangeAspect="1"/>
          </p:cNvPicPr>
          <p:nvPr/>
        </p:nvPicPr>
        <p:blipFill>
          <a:blip r:embed="rId2"/>
          <a:stretch>
            <a:fillRect/>
          </a:stretch>
        </p:blipFill>
        <p:spPr>
          <a:xfrm>
            <a:off x="2123455" y="2627864"/>
            <a:ext cx="7772400" cy="3541093"/>
          </a:xfrm>
          <a:prstGeom prst="rect">
            <a:avLst/>
          </a:prstGeom>
        </p:spPr>
      </p:pic>
    </p:spTree>
    <p:extLst>
      <p:ext uri="{BB962C8B-B14F-4D97-AF65-F5344CB8AC3E}">
        <p14:creationId xmlns:p14="http://schemas.microsoft.com/office/powerpoint/2010/main" val="175188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ED3C57E-9016-859E-03DA-53C78973E705}"/>
              </a:ext>
            </a:extLst>
          </p:cNvPr>
          <p:cNvSpPr>
            <a:spLocks noGrp="1"/>
          </p:cNvSpPr>
          <p:nvPr>
            <p:ph type="title"/>
          </p:nvPr>
        </p:nvSpPr>
        <p:spPr/>
        <p:txBody>
          <a:bodyPr/>
          <a:lstStyle/>
          <a:p>
            <a:r>
              <a:rPr lang="zh-CN" altLang="en-US" dirty="0">
                <a:effectLst/>
                <a:latin typeface="Helvetica" pitchFamily="2" charset="0"/>
              </a:rPr>
              <a:t>无收敛：二层</a:t>
            </a:r>
            <a:r>
              <a:rPr lang="en" altLang="zh-CN" dirty="0">
                <a:effectLst/>
                <a:latin typeface="Helvetica" pitchFamily="2" charset="0"/>
              </a:rPr>
              <a:t>CLOS</a:t>
            </a:r>
            <a:r>
              <a:rPr lang="zh-CN" altLang="en-US" dirty="0">
                <a:effectLst/>
                <a:latin typeface="Helvetica" pitchFamily="2" charset="0"/>
              </a:rPr>
              <a:t>无阻塞算力平台网络，构建集群内互通高速</a:t>
            </a:r>
            <a:endParaRPr lang="zh-CN" altLang="en-US" dirty="0"/>
          </a:p>
        </p:txBody>
      </p:sp>
      <p:sp>
        <p:nvSpPr>
          <p:cNvPr id="8" name="内容占位符 7">
            <a:extLst>
              <a:ext uri="{FF2B5EF4-FFF2-40B4-BE49-F238E27FC236}">
                <a16:creationId xmlns:a16="http://schemas.microsoft.com/office/drawing/2014/main" id="{90FBD890-AF31-CE2A-E985-75ABD1B52378}"/>
              </a:ext>
            </a:extLst>
          </p:cNvPr>
          <p:cNvSpPr>
            <a:spLocks noGrp="1"/>
          </p:cNvSpPr>
          <p:nvPr>
            <p:ph sz="half" idx="1"/>
          </p:nvPr>
        </p:nvSpPr>
        <p:spPr/>
        <p:txBody>
          <a:bodyPr/>
          <a:lstStyle/>
          <a:p>
            <a:r>
              <a:rPr lang="zh-CN" altLang="en-US" dirty="0">
                <a:effectLst/>
                <a:latin typeface="Helvetica" pitchFamily="2" charset="0"/>
              </a:rPr>
              <a:t>传统云网络下行和上行带宽比</a:t>
            </a:r>
            <a:r>
              <a:rPr lang="en-US" altLang="zh-CN" dirty="0">
                <a:effectLst/>
                <a:latin typeface="Helvetica" pitchFamily="2" charset="0"/>
              </a:rPr>
              <a:t>2:1 </a:t>
            </a:r>
            <a:r>
              <a:rPr lang="zh-CN" altLang="en-US" dirty="0">
                <a:effectLst/>
                <a:latin typeface="Helvetica" pitchFamily="2" charset="0"/>
              </a:rPr>
              <a:t>收敛</a:t>
            </a:r>
            <a:endParaRPr lang="en-US" altLang="zh-CN" dirty="0">
              <a:effectLst/>
              <a:latin typeface="Helvetica" pitchFamily="2" charset="0"/>
            </a:endParaRPr>
          </a:p>
          <a:p>
            <a:endParaRPr lang="en-US" altLang="zh-CN" dirty="0">
              <a:latin typeface="Helvetica" pitchFamily="2" charset="0"/>
            </a:endParaRPr>
          </a:p>
          <a:p>
            <a:r>
              <a:rPr lang="zh-CN" altLang="en-US" dirty="0">
                <a:effectLst/>
                <a:latin typeface="Helvetica" pitchFamily="2" charset="0"/>
              </a:rPr>
              <a:t>收敛比</a:t>
            </a:r>
            <a:r>
              <a:rPr lang="en-US" altLang="zh-CN" dirty="0">
                <a:effectLst/>
                <a:latin typeface="Helvetica" pitchFamily="2" charset="0"/>
              </a:rPr>
              <a:t>=</a:t>
            </a:r>
            <a:r>
              <a:rPr lang="zh-CN" altLang="en-US" dirty="0">
                <a:effectLst/>
                <a:latin typeface="Helvetica" pitchFamily="2" charset="0"/>
              </a:rPr>
              <a:t>交换机的接入带宽：交换机的出口带宽</a:t>
            </a:r>
          </a:p>
          <a:p>
            <a:r>
              <a:rPr lang="zh-CN" altLang="en-US" dirty="0">
                <a:effectLst/>
                <a:latin typeface="Helvetica" pitchFamily="2" charset="0"/>
              </a:rPr>
              <a:t>根据云网络业务随机性和统计复用原理，在不同场景下设计不同收敛比</a:t>
            </a:r>
          </a:p>
          <a:p>
            <a:pPr>
              <a:buFont typeface="Arial" panose="020B0604020202020204" pitchFamily="34" charset="0"/>
              <a:buChar char="•"/>
            </a:pPr>
            <a:r>
              <a:rPr lang="zh-CN" altLang="en-US" dirty="0">
                <a:effectLst/>
                <a:latin typeface="Helvetica" pitchFamily="2" charset="0"/>
              </a:rPr>
              <a:t>﻿公有云</a:t>
            </a:r>
            <a:r>
              <a:rPr lang="en" altLang="zh-CN" dirty="0" err="1">
                <a:effectLst/>
                <a:latin typeface="Helvetica" pitchFamily="2" charset="0"/>
              </a:rPr>
              <a:t>laaS</a:t>
            </a:r>
            <a:r>
              <a:rPr lang="zh-CN" altLang="en-US" dirty="0">
                <a:effectLst/>
                <a:latin typeface="Helvetica" pitchFamily="2" charset="0"/>
              </a:rPr>
              <a:t>场景，一般收敛比为 </a:t>
            </a:r>
            <a:r>
              <a:rPr lang="en-US" altLang="zh-CN" dirty="0">
                <a:effectLst/>
                <a:latin typeface="Helvetica" pitchFamily="2" charset="0"/>
              </a:rPr>
              <a:t>2:1</a:t>
            </a:r>
            <a:r>
              <a:rPr lang="zh-CN" altLang="en-US" dirty="0">
                <a:effectLst/>
                <a:latin typeface="Helvetica" pitchFamily="2" charset="0"/>
              </a:rPr>
              <a:t>；</a:t>
            </a:r>
          </a:p>
          <a:p>
            <a:pPr>
              <a:buFont typeface="Arial" panose="020B0604020202020204" pitchFamily="34" charset="0"/>
              <a:buChar char="•"/>
            </a:pPr>
            <a:r>
              <a:rPr lang="zh-CN" altLang="en-US" dirty="0">
                <a:effectLst/>
                <a:latin typeface="Helvetica" pitchFamily="2" charset="0"/>
              </a:rPr>
              <a:t>﻿﻿边缘云，</a:t>
            </a:r>
            <a:r>
              <a:rPr lang="en" altLang="zh-CN" dirty="0">
                <a:effectLst/>
                <a:latin typeface="Helvetica" pitchFamily="2" charset="0"/>
              </a:rPr>
              <a:t>CDN</a:t>
            </a:r>
            <a:r>
              <a:rPr lang="zh-CN" altLang="en-US" dirty="0">
                <a:effectLst/>
                <a:latin typeface="Helvetica" pitchFamily="2" charset="0"/>
              </a:rPr>
              <a:t>等融合视频网络场景，一般可以做到 </a:t>
            </a:r>
            <a:r>
              <a:rPr lang="en-US" altLang="zh-CN" dirty="0">
                <a:effectLst/>
                <a:latin typeface="Helvetica" pitchFamily="2" charset="0"/>
              </a:rPr>
              <a:t>3:1</a:t>
            </a:r>
          </a:p>
          <a:p>
            <a:endParaRPr lang="zh-CN" altLang="en-US" dirty="0">
              <a:effectLst/>
              <a:latin typeface="Helvetica" pitchFamily="2" charset="0"/>
            </a:endParaRPr>
          </a:p>
          <a:p>
            <a:endParaRPr lang="zh-CN" altLang="en-US" dirty="0"/>
          </a:p>
        </p:txBody>
      </p:sp>
      <p:sp>
        <p:nvSpPr>
          <p:cNvPr id="9" name="内容占位符 8">
            <a:extLst>
              <a:ext uri="{FF2B5EF4-FFF2-40B4-BE49-F238E27FC236}">
                <a16:creationId xmlns:a16="http://schemas.microsoft.com/office/drawing/2014/main" id="{A5A23478-C316-6160-9B51-66BC57070F0C}"/>
              </a:ext>
            </a:extLst>
          </p:cNvPr>
          <p:cNvSpPr>
            <a:spLocks noGrp="1"/>
          </p:cNvSpPr>
          <p:nvPr>
            <p:ph sz="half" idx="10"/>
          </p:nvPr>
        </p:nvSpPr>
        <p:spPr/>
        <p:txBody>
          <a:bodyPr/>
          <a:lstStyle/>
          <a:p>
            <a:r>
              <a:rPr lang="zh-CN" altLang="en-US" dirty="0">
                <a:effectLst/>
                <a:latin typeface="Helvetica" pitchFamily="2" charset="0"/>
              </a:rPr>
              <a:t>集群网络下行和上行带宽比</a:t>
            </a:r>
            <a:r>
              <a:rPr lang="en-US" altLang="zh-CN" dirty="0">
                <a:effectLst/>
                <a:latin typeface="Helvetica" pitchFamily="2" charset="0"/>
              </a:rPr>
              <a:t>1:1</a:t>
            </a:r>
            <a:r>
              <a:rPr lang="zh-CN" altLang="en-US" dirty="0">
                <a:effectLst/>
                <a:latin typeface="Helvetica" pitchFamily="2" charset="0"/>
              </a:rPr>
              <a:t>无收敛</a:t>
            </a:r>
          </a:p>
          <a:p>
            <a:endParaRPr lang="en-US" altLang="zh-CN" dirty="0"/>
          </a:p>
          <a:p>
            <a:endParaRPr lang="en-US" altLang="zh-CN" dirty="0"/>
          </a:p>
          <a:p>
            <a:endParaRPr lang="en-US" altLang="zh-CN" dirty="0"/>
          </a:p>
          <a:p>
            <a:pPr>
              <a:buFont typeface="+mj-lt"/>
              <a:buAutoNum type="arabicPeriod"/>
            </a:pPr>
            <a:r>
              <a:rPr lang="zh-CN" altLang="en-US" dirty="0">
                <a:effectLst/>
                <a:latin typeface="Helvetica" pitchFamily="2" charset="0"/>
              </a:rPr>
              <a:t>﻿﻿服务器端口数和带宽决定</a:t>
            </a:r>
            <a:r>
              <a:rPr lang="en" altLang="zh-CN" dirty="0">
                <a:effectLst/>
                <a:latin typeface="Helvetica" pitchFamily="2" charset="0"/>
              </a:rPr>
              <a:t>Leaf</a:t>
            </a:r>
            <a:r>
              <a:rPr lang="zh-CN" altLang="en-US" dirty="0">
                <a:effectLst/>
                <a:latin typeface="Helvetica" pitchFamily="2" charset="0"/>
              </a:rPr>
              <a:t>下行口带宽和数量</a:t>
            </a:r>
          </a:p>
          <a:p>
            <a:pPr>
              <a:buFont typeface="+mj-lt"/>
              <a:buAutoNum type="arabicPeriod"/>
            </a:pPr>
            <a:r>
              <a:rPr lang="zh-CN" altLang="en-US" dirty="0">
                <a:effectLst/>
                <a:latin typeface="Helvetica" pitchFamily="2" charset="0"/>
              </a:rPr>
              <a:t>﻿﻿</a:t>
            </a:r>
            <a:r>
              <a:rPr lang="en" altLang="zh-CN" dirty="0">
                <a:effectLst/>
                <a:latin typeface="Helvetica" pitchFamily="2" charset="0"/>
              </a:rPr>
              <a:t>Leaf</a:t>
            </a:r>
            <a:r>
              <a:rPr lang="zh-CN" altLang="en-US" dirty="0">
                <a:effectLst/>
                <a:latin typeface="Helvetica" pitchFamily="2" charset="0"/>
              </a:rPr>
              <a:t>上行口数量決定</a:t>
            </a:r>
            <a:r>
              <a:rPr lang="en" altLang="zh-CN" dirty="0">
                <a:effectLst/>
                <a:latin typeface="Helvetica" pitchFamily="2" charset="0"/>
              </a:rPr>
              <a:t>Spine</a:t>
            </a:r>
            <a:r>
              <a:rPr lang="zh-CN" altLang="en-US" dirty="0">
                <a:effectLst/>
                <a:latin typeface="Helvetica" pitchFamily="2" charset="0"/>
              </a:rPr>
              <a:t>的数量</a:t>
            </a:r>
          </a:p>
          <a:p>
            <a:pPr>
              <a:buFont typeface="+mj-lt"/>
              <a:buAutoNum type="arabicPeriod"/>
            </a:pPr>
            <a:r>
              <a:rPr lang="zh-CN" altLang="en-US" dirty="0">
                <a:effectLst/>
                <a:latin typeface="Helvetica" pitchFamily="2" charset="0"/>
              </a:rPr>
              <a:t>﻿﻿</a:t>
            </a:r>
            <a:r>
              <a:rPr lang="en" altLang="zh-CN" dirty="0">
                <a:effectLst/>
                <a:latin typeface="Helvetica" pitchFamily="2" charset="0"/>
              </a:rPr>
              <a:t>Spine</a:t>
            </a:r>
            <a:r>
              <a:rPr lang="zh-CN" altLang="en-US" dirty="0">
                <a:effectLst/>
                <a:latin typeface="Helvetica" pitchFamily="2" charset="0"/>
              </a:rPr>
              <a:t>的下行口的数量決定</a:t>
            </a:r>
            <a:r>
              <a:rPr lang="en" altLang="zh-CN" dirty="0">
                <a:effectLst/>
                <a:latin typeface="Helvetica" pitchFamily="2" charset="0"/>
              </a:rPr>
              <a:t>Leaf</a:t>
            </a:r>
            <a:r>
              <a:rPr lang="zh-CN" altLang="en-US" dirty="0">
                <a:effectLst/>
                <a:latin typeface="Helvetica" pitchFamily="2" charset="0"/>
              </a:rPr>
              <a:t>的数量・</a:t>
            </a:r>
          </a:p>
          <a:p>
            <a:r>
              <a:rPr lang="en-US" altLang="zh-CN" dirty="0">
                <a:effectLst/>
                <a:latin typeface="Helvetica" pitchFamily="2" charset="0"/>
              </a:rPr>
              <a:t>• </a:t>
            </a:r>
            <a:r>
              <a:rPr lang="en" altLang="zh-CN" dirty="0">
                <a:effectLst/>
                <a:latin typeface="Helvetica" pitchFamily="2" charset="0"/>
              </a:rPr>
              <a:t>Leaf</a:t>
            </a:r>
            <a:r>
              <a:rPr lang="zh-CN" altLang="en-US" dirty="0">
                <a:effectLst/>
                <a:latin typeface="Helvetica" pitchFamily="2" charset="0"/>
              </a:rPr>
              <a:t>的数量*每个</a:t>
            </a:r>
            <a:r>
              <a:rPr lang="en" altLang="zh-CN" dirty="0">
                <a:effectLst/>
                <a:latin typeface="Helvetica" pitchFamily="2" charset="0"/>
              </a:rPr>
              <a:t>Leaf</a:t>
            </a:r>
            <a:r>
              <a:rPr lang="zh-CN" altLang="en-US" dirty="0">
                <a:effectLst/>
                <a:latin typeface="Helvetica" pitchFamily="2" charset="0"/>
              </a:rPr>
              <a:t>下行口的数量</a:t>
            </a:r>
          </a:p>
          <a:p>
            <a:r>
              <a:rPr lang="en-US" altLang="zh-CN" dirty="0">
                <a:effectLst/>
                <a:latin typeface="Helvetica" pitchFamily="2" charset="0"/>
              </a:rPr>
              <a:t>=</a:t>
            </a:r>
            <a:r>
              <a:rPr lang="zh-CN" altLang="en-US" dirty="0">
                <a:effectLst/>
                <a:latin typeface="Helvetica" pitchFamily="2" charset="0"/>
              </a:rPr>
              <a:t>总接入端口数</a:t>
            </a:r>
          </a:p>
          <a:p>
            <a:r>
              <a:rPr lang="en-US" altLang="zh-CN" dirty="0">
                <a:effectLst/>
                <a:latin typeface="Helvetica" pitchFamily="2" charset="0"/>
              </a:rPr>
              <a:t>=</a:t>
            </a:r>
            <a:r>
              <a:rPr lang="zh-CN" altLang="en-US" dirty="0">
                <a:effectLst/>
                <a:latin typeface="Helvetica" pitchFamily="2" charset="0"/>
              </a:rPr>
              <a:t>总接入</a:t>
            </a:r>
            <a:r>
              <a:rPr lang="en" altLang="zh-CN" dirty="0">
                <a:effectLst/>
                <a:latin typeface="Helvetica" pitchFamily="2" charset="0"/>
              </a:rPr>
              <a:t>GPU</a:t>
            </a:r>
            <a:r>
              <a:rPr lang="zh-CN" altLang="en-US" dirty="0">
                <a:effectLst/>
                <a:latin typeface="Helvetica" pitchFamily="2" charset="0"/>
              </a:rPr>
              <a:t>卡数</a:t>
            </a:r>
            <a:r>
              <a:rPr lang="en-US" altLang="zh-CN" dirty="0">
                <a:effectLst/>
                <a:latin typeface="Helvetica" pitchFamily="2" charset="0"/>
              </a:rPr>
              <a:t>/2</a:t>
            </a:r>
          </a:p>
          <a:p>
            <a:endParaRPr lang="zh-CN" altLang="en-US" dirty="0"/>
          </a:p>
        </p:txBody>
      </p:sp>
      <p:sp>
        <p:nvSpPr>
          <p:cNvPr id="11" name="文本框 10">
            <a:extLst>
              <a:ext uri="{FF2B5EF4-FFF2-40B4-BE49-F238E27FC236}">
                <a16:creationId xmlns:a16="http://schemas.microsoft.com/office/drawing/2014/main" id="{16142A22-F4F6-357A-83E6-F5ED7880DA85}"/>
              </a:ext>
            </a:extLst>
          </p:cNvPr>
          <p:cNvSpPr txBox="1"/>
          <p:nvPr/>
        </p:nvSpPr>
        <p:spPr>
          <a:xfrm>
            <a:off x="9369630" y="1834139"/>
            <a:ext cx="2951017" cy="646331"/>
          </a:xfrm>
          <a:prstGeom prst="rect">
            <a:avLst/>
          </a:prstGeom>
          <a:noFill/>
        </p:spPr>
        <p:txBody>
          <a:bodyPr wrap="square">
            <a:spAutoFit/>
          </a:bodyPr>
          <a:lstStyle/>
          <a:p>
            <a:r>
              <a:rPr lang="zh-CN" altLang="en-US" dirty="0">
                <a:effectLst/>
                <a:latin typeface="Helvetica" pitchFamily="2" charset="0"/>
              </a:rPr>
              <a:t>这里</a:t>
            </a:r>
            <a:r>
              <a:rPr lang="en-US" altLang="zh-CN" dirty="0">
                <a:effectLst/>
                <a:latin typeface="Helvetica" pitchFamily="2" charset="0"/>
              </a:rPr>
              <a:t>1:1</a:t>
            </a:r>
            <a:r>
              <a:rPr lang="zh-CN" altLang="en-US" dirty="0">
                <a:effectLst/>
                <a:latin typeface="Helvetica" pitchFamily="2" charset="0"/>
              </a:rPr>
              <a:t>主要指参数面，业务面等是否有必要</a:t>
            </a:r>
            <a:r>
              <a:rPr lang="en-US" altLang="zh-CN" dirty="0">
                <a:effectLst/>
                <a:latin typeface="Helvetica" pitchFamily="2" charset="0"/>
              </a:rPr>
              <a:t>1:1</a:t>
            </a:r>
            <a:r>
              <a:rPr lang="zh-CN" altLang="en-US" dirty="0">
                <a:effectLst/>
                <a:latin typeface="Helvetica" pitchFamily="2" charset="0"/>
              </a:rPr>
              <a:t>呢？</a:t>
            </a:r>
          </a:p>
        </p:txBody>
      </p:sp>
      <p:pic>
        <p:nvPicPr>
          <p:cNvPr id="12" name="图片 11">
            <a:extLst>
              <a:ext uri="{FF2B5EF4-FFF2-40B4-BE49-F238E27FC236}">
                <a16:creationId xmlns:a16="http://schemas.microsoft.com/office/drawing/2014/main" id="{90DBC879-22F7-1C13-73C0-20E8D1941569}"/>
              </a:ext>
            </a:extLst>
          </p:cNvPr>
          <p:cNvPicPr>
            <a:picLocks noChangeAspect="1"/>
          </p:cNvPicPr>
          <p:nvPr/>
        </p:nvPicPr>
        <p:blipFill>
          <a:blip r:embed="rId2"/>
          <a:stretch>
            <a:fillRect/>
          </a:stretch>
        </p:blipFill>
        <p:spPr>
          <a:xfrm>
            <a:off x="466838" y="2796311"/>
            <a:ext cx="6299200" cy="3517900"/>
          </a:xfrm>
          <a:prstGeom prst="rect">
            <a:avLst/>
          </a:prstGeom>
        </p:spPr>
      </p:pic>
      <p:pic>
        <p:nvPicPr>
          <p:cNvPr id="13" name="图片 12">
            <a:extLst>
              <a:ext uri="{FF2B5EF4-FFF2-40B4-BE49-F238E27FC236}">
                <a16:creationId xmlns:a16="http://schemas.microsoft.com/office/drawing/2014/main" id="{486F44E0-B358-1B7F-4BC3-FA527D1FB797}"/>
              </a:ext>
            </a:extLst>
          </p:cNvPr>
          <p:cNvPicPr>
            <a:picLocks noChangeAspect="1"/>
          </p:cNvPicPr>
          <p:nvPr/>
        </p:nvPicPr>
        <p:blipFill>
          <a:blip r:embed="rId3"/>
          <a:stretch>
            <a:fillRect/>
          </a:stretch>
        </p:blipFill>
        <p:spPr>
          <a:xfrm>
            <a:off x="5851730" y="1371946"/>
            <a:ext cx="7035800" cy="5168900"/>
          </a:xfrm>
          <a:prstGeom prst="rect">
            <a:avLst/>
          </a:prstGeom>
        </p:spPr>
      </p:pic>
    </p:spTree>
    <p:extLst>
      <p:ext uri="{BB962C8B-B14F-4D97-AF65-F5344CB8AC3E}">
        <p14:creationId xmlns:p14="http://schemas.microsoft.com/office/powerpoint/2010/main" val="2636003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9044798-0985-5172-6FAE-955D537A77E6}"/>
              </a:ext>
            </a:extLst>
          </p:cNvPr>
          <p:cNvSpPr>
            <a:spLocks noGrp="1"/>
          </p:cNvSpPr>
          <p:nvPr>
            <p:ph type="title"/>
          </p:nvPr>
        </p:nvSpPr>
        <p:spPr>
          <a:xfrm>
            <a:off x="623635" y="522789"/>
            <a:ext cx="10963473" cy="589190"/>
          </a:xfrm>
        </p:spPr>
        <p:txBody>
          <a:bodyPr/>
          <a:lstStyle/>
          <a:p>
            <a:r>
              <a:rPr lang="en-US" altLang="zh-CN" dirty="0"/>
              <a:t>Question</a:t>
            </a:r>
            <a:r>
              <a:rPr lang="zh-CN" altLang="en-US" dirty="0"/>
              <a:t>？</a:t>
            </a:r>
          </a:p>
        </p:txBody>
      </p:sp>
      <p:sp>
        <p:nvSpPr>
          <p:cNvPr id="5" name="内容占位符 4">
            <a:extLst>
              <a:ext uri="{FF2B5EF4-FFF2-40B4-BE49-F238E27FC236}">
                <a16:creationId xmlns:a16="http://schemas.microsoft.com/office/drawing/2014/main" id="{812622DE-D28B-E049-7E40-1DB3B9B09F33}"/>
              </a:ext>
            </a:extLst>
          </p:cNvPr>
          <p:cNvSpPr>
            <a:spLocks noGrp="1"/>
          </p:cNvSpPr>
          <p:nvPr>
            <p:ph sz="half" idx="1"/>
          </p:nvPr>
        </p:nvSpPr>
        <p:spPr>
          <a:xfrm>
            <a:off x="623635" y="1246909"/>
            <a:ext cx="10963473" cy="5108171"/>
          </a:xfrm>
        </p:spPr>
        <p:txBody>
          <a:bodyPr/>
          <a:lstStyle/>
          <a:p>
            <a:r>
              <a:rPr lang="zh-CN" altLang="en-US" sz="2400" dirty="0"/>
              <a:t>我搞 </a:t>
            </a:r>
            <a:r>
              <a:rPr lang="en-US" altLang="zh-CN" sz="2400" dirty="0"/>
              <a:t>AI</a:t>
            </a:r>
            <a:r>
              <a:rPr lang="zh-CN" altLang="en-US" sz="2400" dirty="0"/>
              <a:t> 集群，跟 </a:t>
            </a:r>
            <a:r>
              <a:rPr lang="en-US" altLang="zh-CN" sz="2400" dirty="0"/>
              <a:t>HPC</a:t>
            </a:r>
            <a:r>
              <a:rPr lang="zh-CN" altLang="en-US" sz="2400" dirty="0"/>
              <a:t> 有什么关系呀？为什么要了解 </a:t>
            </a:r>
            <a:r>
              <a:rPr lang="en-US" altLang="zh-CN" sz="2400" dirty="0"/>
              <a:t>HPC </a:t>
            </a:r>
            <a:r>
              <a:rPr lang="zh-CN" altLang="en-US" sz="2400" dirty="0"/>
              <a:t>的组网方案？</a:t>
            </a:r>
          </a:p>
        </p:txBody>
      </p:sp>
    </p:spTree>
    <p:extLst>
      <p:ext uri="{BB962C8B-B14F-4D97-AF65-F5344CB8AC3E}">
        <p14:creationId xmlns:p14="http://schemas.microsoft.com/office/powerpoint/2010/main" val="873688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8FDB5-1E56-D418-6490-B80374E568F0}"/>
              </a:ext>
            </a:extLst>
          </p:cNvPr>
          <p:cNvSpPr>
            <a:spLocks noGrp="1"/>
          </p:cNvSpPr>
          <p:nvPr>
            <p:ph type="title"/>
          </p:nvPr>
        </p:nvSpPr>
        <p:spPr/>
        <p:txBody>
          <a:bodyPr/>
          <a:lstStyle/>
          <a:p>
            <a:r>
              <a:rPr lang="zh-CN" altLang="en-US" dirty="0">
                <a:effectLst/>
                <a:latin typeface="Helvetica" pitchFamily="2" charset="0"/>
              </a:rPr>
              <a:t>易扩展：</a:t>
            </a:r>
            <a:r>
              <a:rPr lang="en" altLang="zh-CN" dirty="0">
                <a:effectLst/>
                <a:latin typeface="Helvetica" pitchFamily="2" charset="0"/>
              </a:rPr>
              <a:t>RoCE</a:t>
            </a:r>
            <a:r>
              <a:rPr lang="zh-CN" altLang="en-US" dirty="0">
                <a:effectLst/>
                <a:latin typeface="Helvetica" pitchFamily="2" charset="0"/>
              </a:rPr>
              <a:t>组网高扩展性，支持万卡算力集群</a:t>
            </a:r>
            <a:r>
              <a:rPr lang="en-US" altLang="zh-CN" dirty="0">
                <a:effectLst/>
                <a:latin typeface="Helvetica" pitchFamily="2" charset="0"/>
              </a:rPr>
              <a:t>2</a:t>
            </a:r>
            <a:r>
              <a:rPr lang="en" altLang="zh-CN" dirty="0">
                <a:effectLst/>
                <a:latin typeface="Helvetica" pitchFamily="2" charset="0"/>
              </a:rPr>
              <a:t>KM</a:t>
            </a:r>
            <a:r>
              <a:rPr lang="zh-CN" altLang="en-US" dirty="0">
                <a:effectLst/>
                <a:latin typeface="Helvetica" pitchFamily="2" charset="0"/>
              </a:rPr>
              <a:t>园区拉远</a:t>
            </a:r>
            <a:endParaRPr kumimoji="1" lang="zh-CN" altLang="en-US" dirty="0"/>
          </a:p>
        </p:txBody>
      </p:sp>
      <p:sp>
        <p:nvSpPr>
          <p:cNvPr id="3" name="内容占位符 2">
            <a:extLst>
              <a:ext uri="{FF2B5EF4-FFF2-40B4-BE49-F238E27FC236}">
                <a16:creationId xmlns:a16="http://schemas.microsoft.com/office/drawing/2014/main" id="{361B380C-C8AF-96F1-F43D-559870EB12EC}"/>
              </a:ext>
            </a:extLst>
          </p:cNvPr>
          <p:cNvSpPr>
            <a:spLocks noGrp="1"/>
          </p:cNvSpPr>
          <p:nvPr>
            <p:ph sz="half" idx="1"/>
          </p:nvPr>
        </p:nvSpPr>
        <p:spPr/>
        <p:txBody>
          <a:bodyPr/>
          <a:lstStyle/>
          <a:p>
            <a:r>
              <a:rPr lang="zh-CN" altLang="en-US" dirty="0">
                <a:effectLst/>
                <a:latin typeface="Helvetica" pitchFamily="2" charset="0"/>
              </a:rPr>
              <a:t>同园区跨机楼扩容（支持</a:t>
            </a:r>
            <a:r>
              <a:rPr lang="en-US" altLang="zh-CN" dirty="0">
                <a:effectLst/>
                <a:latin typeface="Helvetica" pitchFamily="2" charset="0"/>
              </a:rPr>
              <a:t>2</a:t>
            </a:r>
            <a:r>
              <a:rPr lang="en" altLang="zh-CN" dirty="0">
                <a:effectLst/>
                <a:latin typeface="Helvetica" pitchFamily="2" charset="0"/>
              </a:rPr>
              <a:t>KM</a:t>
            </a:r>
            <a:r>
              <a:rPr lang="zh-CN" altLang="en-US" dirty="0">
                <a:effectLst/>
                <a:latin typeface="Helvetica" pitchFamily="2" charset="0"/>
              </a:rPr>
              <a:t>拉远部署）</a:t>
            </a:r>
          </a:p>
          <a:p>
            <a:r>
              <a:rPr lang="zh-CN" altLang="en-US" dirty="0">
                <a:effectLst/>
                <a:latin typeface="Helvetica" pitchFamily="2" charset="0"/>
              </a:rPr>
              <a:t>大型智算中心建设难点：</a:t>
            </a:r>
          </a:p>
          <a:p>
            <a:pPr>
              <a:buFont typeface="+mj-lt"/>
              <a:buAutoNum type="arabicPeriod"/>
            </a:pPr>
            <a:r>
              <a:rPr lang="zh-CN" altLang="en-US" dirty="0">
                <a:effectLst/>
                <a:latin typeface="Helvetica" pitchFamily="2" charset="0"/>
              </a:rPr>
              <a:t>﻿﻿供电：单个机架电力存在上限；</a:t>
            </a:r>
          </a:p>
          <a:p>
            <a:pPr>
              <a:buFont typeface="+mj-lt"/>
              <a:buAutoNum type="arabicPeriod"/>
            </a:pPr>
            <a:r>
              <a:rPr lang="zh-CN" altLang="en-US" dirty="0">
                <a:effectLst/>
                <a:latin typeface="Helvetica" pitchFamily="2" charset="0"/>
              </a:rPr>
              <a:t>﻿﻿散热：单机房散热能力有限；</a:t>
            </a:r>
          </a:p>
          <a:p>
            <a:pPr>
              <a:buFont typeface="+mj-lt"/>
              <a:buAutoNum type="arabicPeriod"/>
            </a:pPr>
            <a:r>
              <a:rPr lang="zh-CN" altLang="en-US" dirty="0">
                <a:effectLst/>
                <a:latin typeface="Helvetica" pitchFamily="2" charset="0"/>
              </a:rPr>
              <a:t>﻿﻿扩容：未来按需扩容，原机房预留空间不足</a:t>
            </a:r>
          </a:p>
          <a:p>
            <a:r>
              <a:rPr lang="en" altLang="zh-CN" dirty="0">
                <a:effectLst/>
                <a:latin typeface="Helvetica" pitchFamily="2" charset="0"/>
              </a:rPr>
              <a:t>RoCE</a:t>
            </a:r>
            <a:r>
              <a:rPr lang="zh-CN" altLang="en-US" dirty="0">
                <a:effectLst/>
                <a:latin typeface="Helvetica" pitchFamily="2" charset="0"/>
              </a:rPr>
              <a:t>网络同园区跨机楼部署，解决部署困难</a:t>
            </a:r>
          </a:p>
          <a:p>
            <a:endParaRPr kumimoji="1" lang="zh-CN" altLang="en-US" dirty="0"/>
          </a:p>
        </p:txBody>
      </p:sp>
      <p:sp>
        <p:nvSpPr>
          <p:cNvPr id="4" name="内容占位符 3">
            <a:extLst>
              <a:ext uri="{FF2B5EF4-FFF2-40B4-BE49-F238E27FC236}">
                <a16:creationId xmlns:a16="http://schemas.microsoft.com/office/drawing/2014/main" id="{3E35F2BD-524C-47BD-22DC-DFF77BC3E6B9}"/>
              </a:ext>
            </a:extLst>
          </p:cNvPr>
          <p:cNvSpPr>
            <a:spLocks noGrp="1"/>
          </p:cNvSpPr>
          <p:nvPr>
            <p:ph sz="half" idx="10"/>
          </p:nvPr>
        </p:nvSpPr>
        <p:spPr/>
        <p:txBody>
          <a:bodyPr/>
          <a:lstStyle/>
          <a:p>
            <a:r>
              <a:rPr lang="zh-CN" altLang="en-US" dirty="0">
                <a:effectLst/>
                <a:latin typeface="Helvetica" pitchFamily="2" charset="0"/>
              </a:rPr>
              <a:t>某园区智算跨机房部署方案，必选技术：</a:t>
            </a:r>
            <a:r>
              <a:rPr lang="en" altLang="zh-CN" dirty="0">
                <a:effectLst/>
                <a:latin typeface="Helvetica" pitchFamily="2" charset="0"/>
              </a:rPr>
              <a:t>NSLB</a:t>
            </a:r>
          </a:p>
          <a:p>
            <a:endParaRPr lang="zh-CN" altLang="en-US" dirty="0">
              <a:effectLst/>
              <a:latin typeface="Helvetica" pitchFamily="2" charset="0"/>
            </a:endParaRPr>
          </a:p>
          <a:p>
            <a:r>
              <a:rPr lang="zh-CN" altLang="en-US" dirty="0">
                <a:effectLst/>
                <a:latin typeface="Helvetica" pitchFamily="2" charset="0"/>
              </a:rPr>
              <a:t>传统拥塞控制算法无法解决拉远场景的</a:t>
            </a:r>
            <a:r>
              <a:rPr lang="en-US" altLang="zh-CN" dirty="0">
                <a:effectLst/>
                <a:latin typeface="Helvetica" pitchFamily="2" charset="0"/>
              </a:rPr>
              <a:t>0</a:t>
            </a:r>
            <a:r>
              <a:rPr lang="zh-CN" altLang="en-US" dirty="0">
                <a:effectLst/>
                <a:latin typeface="Helvetica" pitchFamily="2" charset="0"/>
              </a:rPr>
              <a:t>丢包问题，通过</a:t>
            </a:r>
            <a:r>
              <a:rPr lang="en" altLang="zh-CN" dirty="0">
                <a:effectLst/>
                <a:latin typeface="Helvetica" pitchFamily="2" charset="0"/>
              </a:rPr>
              <a:t>NSLB</a:t>
            </a:r>
          </a:p>
          <a:p>
            <a:r>
              <a:rPr lang="zh-CN" altLang="en-US" dirty="0">
                <a:effectLst/>
                <a:latin typeface="Helvetica" pitchFamily="2" charset="0"/>
              </a:rPr>
              <a:t>使能全网无拥塞，解决长距带来的拥塞控制限制</a:t>
            </a:r>
          </a:p>
        </p:txBody>
      </p:sp>
      <p:pic>
        <p:nvPicPr>
          <p:cNvPr id="5" name="图片 4">
            <a:extLst>
              <a:ext uri="{FF2B5EF4-FFF2-40B4-BE49-F238E27FC236}">
                <a16:creationId xmlns:a16="http://schemas.microsoft.com/office/drawing/2014/main" id="{3BAEFCAA-11D9-816D-C451-0880B9F8D6E1}"/>
              </a:ext>
            </a:extLst>
          </p:cNvPr>
          <p:cNvPicPr>
            <a:picLocks noChangeAspect="1"/>
          </p:cNvPicPr>
          <p:nvPr/>
        </p:nvPicPr>
        <p:blipFill>
          <a:blip r:embed="rId2"/>
          <a:stretch>
            <a:fillRect/>
          </a:stretch>
        </p:blipFill>
        <p:spPr>
          <a:xfrm>
            <a:off x="6298777" y="3317010"/>
            <a:ext cx="4800600" cy="2717800"/>
          </a:xfrm>
          <a:prstGeom prst="rect">
            <a:avLst/>
          </a:prstGeom>
        </p:spPr>
      </p:pic>
    </p:spTree>
    <p:extLst>
      <p:ext uri="{BB962C8B-B14F-4D97-AF65-F5344CB8AC3E}">
        <p14:creationId xmlns:p14="http://schemas.microsoft.com/office/powerpoint/2010/main" val="224680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882CF-F8C9-BBBC-A316-F83780F0A241}"/>
              </a:ext>
            </a:extLst>
          </p:cNvPr>
          <p:cNvSpPr>
            <a:spLocks noGrp="1"/>
          </p:cNvSpPr>
          <p:nvPr>
            <p:ph type="title"/>
          </p:nvPr>
        </p:nvSpPr>
        <p:spPr/>
        <p:txBody>
          <a:bodyPr/>
          <a:lstStyle/>
          <a:p>
            <a:r>
              <a:rPr lang="zh-CN" altLang="en-US" dirty="0">
                <a:effectLst/>
                <a:latin typeface="Helvetica" pitchFamily="2" charset="0"/>
              </a:rPr>
              <a:t>易扩展：</a:t>
            </a:r>
            <a:r>
              <a:rPr lang="en" altLang="zh-CN" dirty="0">
                <a:effectLst/>
                <a:latin typeface="Helvetica" pitchFamily="2" charset="0"/>
              </a:rPr>
              <a:t>RoCE</a:t>
            </a:r>
            <a:r>
              <a:rPr lang="zh-CN" altLang="en-US" dirty="0">
                <a:effectLst/>
                <a:latin typeface="Helvetica" pitchFamily="2" charset="0"/>
              </a:rPr>
              <a:t>组网高扩展性，支持万卡算力集群</a:t>
            </a:r>
            <a:r>
              <a:rPr lang="en-US" altLang="zh-CN" dirty="0">
                <a:effectLst/>
                <a:latin typeface="Helvetica" pitchFamily="2" charset="0"/>
              </a:rPr>
              <a:t>2</a:t>
            </a:r>
            <a:r>
              <a:rPr lang="en" altLang="zh-CN" dirty="0">
                <a:effectLst/>
                <a:latin typeface="Helvetica" pitchFamily="2" charset="0"/>
              </a:rPr>
              <a:t>KM</a:t>
            </a:r>
            <a:r>
              <a:rPr lang="zh-CN" altLang="en-US" dirty="0">
                <a:effectLst/>
                <a:latin typeface="Helvetica" pitchFamily="2" charset="0"/>
              </a:rPr>
              <a:t>园区拉远</a:t>
            </a:r>
            <a:br>
              <a:rPr lang="zh-CN" altLang="en-US" dirty="0">
                <a:effectLst/>
                <a:latin typeface="Helvetica" pitchFamily="2" charset="0"/>
              </a:rPr>
            </a:br>
            <a:endParaRPr kumimoji="1" lang="zh-CN" altLang="en-US" dirty="0"/>
          </a:p>
        </p:txBody>
      </p:sp>
      <p:sp>
        <p:nvSpPr>
          <p:cNvPr id="3" name="内容占位符 2">
            <a:extLst>
              <a:ext uri="{FF2B5EF4-FFF2-40B4-BE49-F238E27FC236}">
                <a16:creationId xmlns:a16="http://schemas.microsoft.com/office/drawing/2014/main" id="{BD337DC2-ADB1-2184-4B43-8A047A94E25E}"/>
              </a:ext>
            </a:extLst>
          </p:cNvPr>
          <p:cNvSpPr>
            <a:spLocks noGrp="1"/>
          </p:cNvSpPr>
          <p:nvPr>
            <p:ph sz="half" idx="1"/>
          </p:nvPr>
        </p:nvSpPr>
        <p:spPr/>
        <p:txBody>
          <a:bodyPr/>
          <a:lstStyle/>
          <a:p>
            <a:r>
              <a:rPr lang="zh-CN" altLang="en-US" dirty="0">
                <a:effectLst/>
                <a:latin typeface="Helvetica" pitchFamily="2" charset="0"/>
              </a:rPr>
              <a:t>两层框盒组网（支持</a:t>
            </a:r>
            <a:r>
              <a:rPr lang="en-US" altLang="zh-CN" dirty="0">
                <a:effectLst/>
                <a:latin typeface="Helvetica" pitchFamily="2" charset="0"/>
              </a:rPr>
              <a:t>200</a:t>
            </a:r>
            <a:r>
              <a:rPr lang="en" altLang="zh-CN" dirty="0">
                <a:effectLst/>
                <a:latin typeface="Helvetica" pitchFamily="2" charset="0"/>
              </a:rPr>
              <a:t>G</a:t>
            </a:r>
            <a:r>
              <a:rPr lang="zh-CN" altLang="en-US" dirty="0">
                <a:effectLst/>
                <a:latin typeface="Helvetica" pitchFamily="2" charset="0"/>
              </a:rPr>
              <a:t>万卡集群）</a:t>
            </a:r>
          </a:p>
          <a:p>
            <a:r>
              <a:rPr lang="en-US" altLang="zh-CN" dirty="0">
                <a:effectLst/>
                <a:latin typeface="Helvetica" pitchFamily="2" charset="0"/>
              </a:rPr>
              <a:t>2</a:t>
            </a:r>
            <a:r>
              <a:rPr lang="zh-CN" altLang="en-US" dirty="0">
                <a:effectLst/>
                <a:latin typeface="Helvetica" pitchFamily="2" charset="0"/>
              </a:rPr>
              <a:t>级框盒</a:t>
            </a:r>
            <a:r>
              <a:rPr lang="en" altLang="zh-CN" dirty="0">
                <a:effectLst/>
                <a:latin typeface="Helvetica" pitchFamily="2" charset="0"/>
              </a:rPr>
              <a:t>CLOS</a:t>
            </a:r>
            <a:r>
              <a:rPr lang="zh-CN" altLang="en-US" dirty="0">
                <a:effectLst/>
                <a:latin typeface="Helvetica" pitchFamily="2" charset="0"/>
              </a:rPr>
              <a:t>组网</a:t>
            </a:r>
          </a:p>
          <a:p>
            <a:endParaRPr kumimoji="1" lang="zh-CN" altLang="en-US" dirty="0"/>
          </a:p>
        </p:txBody>
      </p:sp>
      <p:sp>
        <p:nvSpPr>
          <p:cNvPr id="4" name="内容占位符 3">
            <a:extLst>
              <a:ext uri="{FF2B5EF4-FFF2-40B4-BE49-F238E27FC236}">
                <a16:creationId xmlns:a16="http://schemas.microsoft.com/office/drawing/2014/main" id="{EE50D157-BEAB-54FC-CF5B-D50ACE020976}"/>
              </a:ext>
            </a:extLst>
          </p:cNvPr>
          <p:cNvSpPr>
            <a:spLocks noGrp="1"/>
          </p:cNvSpPr>
          <p:nvPr>
            <p:ph sz="half" idx="10"/>
          </p:nvPr>
        </p:nvSpPr>
        <p:spPr/>
        <p:txBody>
          <a:bodyPr/>
          <a:lstStyle/>
          <a:p>
            <a:pPr>
              <a:buFont typeface="Arial" panose="020B0604020202020204" pitchFamily="34" charset="0"/>
              <a:buChar char="•"/>
            </a:pPr>
            <a:r>
              <a:rPr lang="zh-CN" altLang="en-US" dirty="0">
                <a:effectLst/>
                <a:latin typeface="Helvetica" pitchFamily="2" charset="0"/>
              </a:rPr>
              <a:t>适用于超大规模</a:t>
            </a:r>
            <a:r>
              <a:rPr lang="en" altLang="zh-CN" dirty="0">
                <a:effectLst/>
                <a:latin typeface="Helvetica" pitchFamily="2" charset="0"/>
              </a:rPr>
              <a:t>AI</a:t>
            </a:r>
            <a:r>
              <a:rPr lang="zh-CN" altLang="en-US" dirty="0">
                <a:effectLst/>
                <a:latin typeface="Helvetica" pitchFamily="2" charset="0"/>
              </a:rPr>
              <a:t>集群</a:t>
            </a:r>
          </a:p>
          <a:p>
            <a:pPr>
              <a:buFont typeface="Arial" panose="020B0604020202020204" pitchFamily="34" charset="0"/>
              <a:buChar char="•"/>
            </a:pPr>
            <a:r>
              <a:rPr lang="zh-CN" altLang="en-US" dirty="0">
                <a:effectLst/>
                <a:latin typeface="Helvetica" pitchFamily="2" charset="0"/>
              </a:rPr>
              <a:t>﻿﻿</a:t>
            </a:r>
            <a:r>
              <a:rPr lang="en-US" altLang="zh-CN" dirty="0">
                <a:effectLst/>
                <a:latin typeface="Helvetica" pitchFamily="2" charset="0"/>
              </a:rPr>
              <a:t>9216</a:t>
            </a:r>
            <a:r>
              <a:rPr lang="zh-CN" altLang="en-US" dirty="0">
                <a:effectLst/>
                <a:latin typeface="Helvetica" pitchFamily="2" charset="0"/>
              </a:rPr>
              <a:t>卡（</a:t>
            </a:r>
            <a:r>
              <a:rPr lang="en-US" altLang="zh-CN" dirty="0">
                <a:effectLst/>
                <a:latin typeface="Helvetica" pitchFamily="2" charset="0"/>
              </a:rPr>
              <a:t>400</a:t>
            </a:r>
            <a:r>
              <a:rPr lang="en" altLang="zh-CN" dirty="0">
                <a:effectLst/>
                <a:latin typeface="Helvetica" pitchFamily="2" charset="0"/>
              </a:rPr>
              <a:t>G</a:t>
            </a:r>
            <a:r>
              <a:rPr lang="zh-CN" altLang="en" dirty="0">
                <a:effectLst/>
                <a:latin typeface="Helvetica" pitchFamily="2" charset="0"/>
              </a:rPr>
              <a:t>） </a:t>
            </a:r>
            <a:r>
              <a:rPr lang="en" altLang="zh-CN" dirty="0">
                <a:effectLst/>
                <a:latin typeface="Helvetica" pitchFamily="2" charset="0"/>
              </a:rPr>
              <a:t>/ 18432</a:t>
            </a:r>
            <a:r>
              <a:rPr lang="zh-CN" altLang="en-US" dirty="0">
                <a:effectLst/>
                <a:latin typeface="Helvetica" pitchFamily="2" charset="0"/>
              </a:rPr>
              <a:t>水（</a:t>
            </a:r>
            <a:r>
              <a:rPr lang="en-US" altLang="zh-CN" dirty="0">
                <a:effectLst/>
                <a:latin typeface="Helvetica" pitchFamily="2" charset="0"/>
              </a:rPr>
              <a:t>200</a:t>
            </a:r>
            <a:r>
              <a:rPr lang="en" altLang="zh-CN" dirty="0">
                <a:effectLst/>
                <a:latin typeface="Helvetica" pitchFamily="2" charset="0"/>
              </a:rPr>
              <a:t>G</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二级</a:t>
            </a:r>
            <a:r>
              <a:rPr lang="en" altLang="zh-CN" dirty="0">
                <a:effectLst/>
                <a:latin typeface="Helvetica" pitchFamily="2" charset="0"/>
              </a:rPr>
              <a:t>CLOS</a:t>
            </a:r>
            <a:r>
              <a:rPr lang="zh-CN" altLang="en-US" dirty="0">
                <a:effectLst/>
                <a:latin typeface="Helvetica" pitchFamily="2" charset="0"/>
              </a:rPr>
              <a:t>组网，带宽收敛比</a:t>
            </a:r>
            <a:r>
              <a:rPr lang="en-US" altLang="zh-CN" dirty="0">
                <a:effectLst/>
                <a:latin typeface="Helvetica" pitchFamily="2" charset="0"/>
              </a:rPr>
              <a:t>1:1</a:t>
            </a:r>
          </a:p>
          <a:p>
            <a:pPr>
              <a:buFont typeface="Arial" panose="020B0604020202020204" pitchFamily="34" charset="0"/>
              <a:buChar char="•"/>
            </a:pPr>
            <a:r>
              <a:rPr lang="en-US" altLang="zh-CN" dirty="0">
                <a:effectLst/>
                <a:latin typeface="Helvetica" pitchFamily="2" charset="0"/>
              </a:rPr>
              <a:t>﻿</a:t>
            </a:r>
            <a:r>
              <a:rPr lang="zh-CN" altLang="en-US" dirty="0">
                <a:effectLst/>
                <a:latin typeface="Helvetica" pitchFamily="2" charset="0"/>
              </a:rPr>
              <a:t>通用性和扩展性较好（按雲扩容无雲改动邵构）</a:t>
            </a:r>
          </a:p>
          <a:p>
            <a:endParaRPr kumimoji="1" lang="zh-CN" altLang="en-US" dirty="0"/>
          </a:p>
        </p:txBody>
      </p:sp>
      <p:pic>
        <p:nvPicPr>
          <p:cNvPr id="5" name="图片 4">
            <a:extLst>
              <a:ext uri="{FF2B5EF4-FFF2-40B4-BE49-F238E27FC236}">
                <a16:creationId xmlns:a16="http://schemas.microsoft.com/office/drawing/2014/main" id="{42DFA284-15F7-966B-287B-6EFC367FB708}"/>
              </a:ext>
            </a:extLst>
          </p:cNvPr>
          <p:cNvPicPr>
            <a:picLocks noChangeAspect="1"/>
          </p:cNvPicPr>
          <p:nvPr/>
        </p:nvPicPr>
        <p:blipFill>
          <a:blip r:embed="rId2"/>
          <a:stretch>
            <a:fillRect/>
          </a:stretch>
        </p:blipFill>
        <p:spPr>
          <a:xfrm>
            <a:off x="2195440" y="2306369"/>
            <a:ext cx="4813300" cy="3670300"/>
          </a:xfrm>
          <a:prstGeom prst="rect">
            <a:avLst/>
          </a:prstGeom>
        </p:spPr>
      </p:pic>
    </p:spTree>
    <p:extLst>
      <p:ext uri="{BB962C8B-B14F-4D97-AF65-F5344CB8AC3E}">
        <p14:creationId xmlns:p14="http://schemas.microsoft.com/office/powerpoint/2010/main" val="121539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239C9-8F39-FA04-CBDE-BE09BD061AAA}"/>
              </a:ext>
            </a:extLst>
          </p:cNvPr>
          <p:cNvSpPr>
            <a:spLocks noGrp="1"/>
          </p:cNvSpPr>
          <p:nvPr>
            <p:ph type="title"/>
          </p:nvPr>
        </p:nvSpPr>
        <p:spPr/>
        <p:txBody>
          <a:bodyPr/>
          <a:lstStyle/>
          <a:p>
            <a:r>
              <a:rPr lang="zh-CN" altLang="en-US" dirty="0">
                <a:effectLst/>
                <a:latin typeface="Helvetica" pitchFamily="2" charset="0"/>
              </a:rPr>
              <a:t>零丟包：需要底层网络具备无损传输能力，减少上层协议性能损失</a:t>
            </a:r>
            <a:endParaRPr kumimoji="1" lang="zh-CN" altLang="en-US" dirty="0"/>
          </a:p>
        </p:txBody>
      </p:sp>
      <p:sp>
        <p:nvSpPr>
          <p:cNvPr id="3" name="内容占位符 2">
            <a:extLst>
              <a:ext uri="{FF2B5EF4-FFF2-40B4-BE49-F238E27FC236}">
                <a16:creationId xmlns:a16="http://schemas.microsoft.com/office/drawing/2014/main" id="{0CC0B5C2-79EB-4D0D-DCB4-8BAA305E2981}"/>
              </a:ext>
            </a:extLst>
          </p:cNvPr>
          <p:cNvSpPr>
            <a:spLocks noGrp="1"/>
          </p:cNvSpPr>
          <p:nvPr>
            <p:ph sz="half" idx="1"/>
          </p:nvPr>
        </p:nvSpPr>
        <p:spPr/>
        <p:txBody>
          <a:bodyPr/>
          <a:lstStyle/>
          <a:p>
            <a:r>
              <a:rPr lang="zh-CN" altLang="en-US" dirty="0">
                <a:effectLst/>
                <a:latin typeface="Helvetica" pitchFamily="2" charset="0"/>
              </a:rPr>
              <a:t>多打一” 流量</a:t>
            </a:r>
            <a:r>
              <a:rPr lang="en" altLang="zh-CN" dirty="0" err="1">
                <a:effectLst/>
                <a:latin typeface="Helvetica" pitchFamily="2" charset="0"/>
              </a:rPr>
              <a:t>Incast</a:t>
            </a:r>
            <a:r>
              <a:rPr lang="zh-CN" altLang="en" dirty="0">
                <a:effectLst/>
                <a:latin typeface="Helvetica" pitchFamily="2" charset="0"/>
              </a:rPr>
              <a:t>，</a:t>
            </a:r>
            <a:r>
              <a:rPr lang="zh-CN" altLang="en-US" dirty="0">
                <a:effectLst/>
                <a:latin typeface="Helvetica" pitchFamily="2" charset="0"/>
              </a:rPr>
              <a:t>造成拥塞</a:t>
            </a:r>
          </a:p>
          <a:p>
            <a:endParaRPr kumimoji="1" lang="en-US" altLang="zh-CN" dirty="0"/>
          </a:p>
          <a:p>
            <a:r>
              <a:rPr lang="zh-CN" altLang="en-US" dirty="0">
                <a:effectLst/>
                <a:latin typeface="Helvetica" pitchFamily="2" charset="0"/>
              </a:rPr>
              <a:t>大模型训练时采用</a:t>
            </a:r>
            <a:r>
              <a:rPr lang="en" altLang="zh-CN" dirty="0">
                <a:effectLst/>
                <a:latin typeface="Helvetica" pitchFamily="2" charset="0"/>
              </a:rPr>
              <a:t>RDMA</a:t>
            </a:r>
            <a:r>
              <a:rPr lang="zh-CN" altLang="en-US" dirty="0">
                <a:effectLst/>
                <a:latin typeface="Helvetica" pitchFamily="2" charset="0"/>
              </a:rPr>
              <a:t>协议作为</a:t>
            </a:r>
            <a:r>
              <a:rPr lang="en" altLang="zh-CN" dirty="0">
                <a:effectLst/>
                <a:latin typeface="Helvetica" pitchFamily="2" charset="0"/>
              </a:rPr>
              <a:t>I0</a:t>
            </a:r>
            <a:r>
              <a:rPr lang="zh-CN" altLang="en-US" dirty="0">
                <a:effectLst/>
                <a:latin typeface="Helvetica" pitchFamily="2" charset="0"/>
              </a:rPr>
              <a:t>协议，拥塞和丢包会急剧降低</a:t>
            </a:r>
            <a:r>
              <a:rPr lang="en" altLang="zh-CN" dirty="0">
                <a:effectLst/>
                <a:latin typeface="Helvetica" pitchFamily="2" charset="0"/>
              </a:rPr>
              <a:t>RDMA</a:t>
            </a:r>
            <a:r>
              <a:rPr lang="zh-CN" altLang="en-US" dirty="0">
                <a:effectLst/>
                <a:latin typeface="Helvetica" pitchFamily="2" charset="0"/>
              </a:rPr>
              <a:t>的性能：集合通信过程会出现流量”多打一”</a:t>
            </a:r>
            <a:r>
              <a:rPr lang="en" altLang="zh-CN" dirty="0" err="1">
                <a:effectLst/>
                <a:latin typeface="Helvetica" pitchFamily="2" charset="0"/>
              </a:rPr>
              <a:t>Incast</a:t>
            </a:r>
            <a:r>
              <a:rPr lang="zh-CN" altLang="en" dirty="0">
                <a:effectLst/>
                <a:latin typeface="Helvetica" pitchFamily="2" charset="0"/>
              </a:rPr>
              <a:t>，</a:t>
            </a:r>
            <a:r>
              <a:rPr lang="zh-CN" altLang="en-US" dirty="0">
                <a:effectLst/>
                <a:latin typeface="Helvetica" pitchFamily="2" charset="0"/>
              </a:rPr>
              <a:t>容易发生网络拥塞和丢包</a:t>
            </a:r>
          </a:p>
          <a:p>
            <a:endParaRPr kumimoji="1" lang="zh-CN" altLang="en-US" dirty="0"/>
          </a:p>
        </p:txBody>
      </p:sp>
      <p:sp>
        <p:nvSpPr>
          <p:cNvPr id="4" name="内容占位符 3">
            <a:extLst>
              <a:ext uri="{FF2B5EF4-FFF2-40B4-BE49-F238E27FC236}">
                <a16:creationId xmlns:a16="http://schemas.microsoft.com/office/drawing/2014/main" id="{5F73E460-0841-7C9E-F122-B28C5BC6593E}"/>
              </a:ext>
            </a:extLst>
          </p:cNvPr>
          <p:cNvSpPr>
            <a:spLocks noGrp="1"/>
          </p:cNvSpPr>
          <p:nvPr>
            <p:ph sz="half" idx="10"/>
          </p:nvPr>
        </p:nvSpPr>
        <p:spPr/>
        <p:txBody>
          <a:bodyPr/>
          <a:lstStyle/>
          <a:p>
            <a:r>
              <a:rPr lang="zh-CN" altLang="en-US" dirty="0">
                <a:effectLst/>
                <a:latin typeface="Helvetica" pitchFamily="2" charset="0"/>
              </a:rPr>
              <a:t>网络丢包引起</a:t>
            </a:r>
            <a:r>
              <a:rPr lang="en" altLang="zh-CN" dirty="0">
                <a:effectLst/>
                <a:latin typeface="Helvetica" pitchFamily="2" charset="0"/>
              </a:rPr>
              <a:t>RDMA</a:t>
            </a:r>
            <a:r>
              <a:rPr lang="zh-CN" altLang="en-US" dirty="0">
                <a:effectLst/>
                <a:latin typeface="Helvetica" pitchFamily="2" charset="0"/>
              </a:rPr>
              <a:t>性能下降</a:t>
            </a:r>
          </a:p>
          <a:p>
            <a:endParaRPr kumimoji="1" lang="zh-CN" altLang="en-US" dirty="0"/>
          </a:p>
        </p:txBody>
      </p:sp>
      <p:pic>
        <p:nvPicPr>
          <p:cNvPr id="5" name="图片 4">
            <a:extLst>
              <a:ext uri="{FF2B5EF4-FFF2-40B4-BE49-F238E27FC236}">
                <a16:creationId xmlns:a16="http://schemas.microsoft.com/office/drawing/2014/main" id="{2166AD1C-632C-AED7-E283-2BEB699CBA53}"/>
              </a:ext>
            </a:extLst>
          </p:cNvPr>
          <p:cNvPicPr>
            <a:picLocks noChangeAspect="1"/>
          </p:cNvPicPr>
          <p:nvPr/>
        </p:nvPicPr>
        <p:blipFill>
          <a:blip r:embed="rId2"/>
          <a:stretch>
            <a:fillRect/>
          </a:stretch>
        </p:blipFill>
        <p:spPr>
          <a:xfrm>
            <a:off x="783634" y="1796308"/>
            <a:ext cx="5080000" cy="4013200"/>
          </a:xfrm>
          <a:prstGeom prst="rect">
            <a:avLst/>
          </a:prstGeom>
        </p:spPr>
      </p:pic>
      <p:pic>
        <p:nvPicPr>
          <p:cNvPr id="6" name="图片 5">
            <a:extLst>
              <a:ext uri="{FF2B5EF4-FFF2-40B4-BE49-F238E27FC236}">
                <a16:creationId xmlns:a16="http://schemas.microsoft.com/office/drawing/2014/main" id="{9087102A-FC18-6115-67F4-A8B0094E3B5A}"/>
              </a:ext>
            </a:extLst>
          </p:cNvPr>
          <p:cNvPicPr>
            <a:picLocks noChangeAspect="1"/>
          </p:cNvPicPr>
          <p:nvPr/>
        </p:nvPicPr>
        <p:blipFill>
          <a:blip r:embed="rId3"/>
          <a:stretch>
            <a:fillRect/>
          </a:stretch>
        </p:blipFill>
        <p:spPr>
          <a:xfrm>
            <a:off x="5566877" y="1918608"/>
            <a:ext cx="6311900" cy="4165600"/>
          </a:xfrm>
          <a:prstGeom prst="rect">
            <a:avLst/>
          </a:prstGeom>
        </p:spPr>
      </p:pic>
    </p:spTree>
    <p:extLst>
      <p:ext uri="{BB962C8B-B14F-4D97-AF65-F5344CB8AC3E}">
        <p14:creationId xmlns:p14="http://schemas.microsoft.com/office/powerpoint/2010/main" val="298252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AA08D-BB9A-A57D-5452-899CF312AD97}"/>
              </a:ext>
            </a:extLst>
          </p:cNvPr>
          <p:cNvSpPr>
            <a:spLocks noGrp="1"/>
          </p:cNvSpPr>
          <p:nvPr>
            <p:ph type="title"/>
          </p:nvPr>
        </p:nvSpPr>
        <p:spPr/>
        <p:txBody>
          <a:bodyPr/>
          <a:lstStyle/>
          <a:p>
            <a:r>
              <a:rPr lang="zh-CN" altLang="en-US" dirty="0">
                <a:effectLst/>
                <a:latin typeface="Helvetica" pitchFamily="2" charset="0"/>
              </a:rPr>
              <a:t>高吞吐：网络中主要的流量是</a:t>
            </a:r>
            <a:r>
              <a:rPr lang="en" altLang="zh-CN" dirty="0" err="1">
                <a:effectLst/>
                <a:latin typeface="Helvetica" pitchFamily="2" charset="0"/>
              </a:rPr>
              <a:t>AlIReduce</a:t>
            </a:r>
            <a:r>
              <a:rPr lang="zh-CN" altLang="en-US" dirty="0">
                <a:effectLst/>
                <a:latin typeface="Helvetica" pitchFamily="2" charset="0"/>
              </a:rPr>
              <a:t>和点到点，通信量</a:t>
            </a:r>
            <a:r>
              <a:rPr lang="en-US" altLang="zh-CN" dirty="0">
                <a:effectLst/>
                <a:latin typeface="Helvetica" pitchFamily="2" charset="0"/>
              </a:rPr>
              <a:t>10</a:t>
            </a:r>
            <a:r>
              <a:rPr lang="en" altLang="zh-CN" dirty="0">
                <a:effectLst/>
                <a:latin typeface="Helvetica" pitchFamily="2" charset="0"/>
              </a:rPr>
              <a:t>GB</a:t>
            </a:r>
            <a:r>
              <a:rPr lang="zh-CN" altLang="en-US" dirty="0">
                <a:effectLst/>
                <a:latin typeface="Helvetica" pitchFamily="2" charset="0"/>
              </a:rPr>
              <a:t>级</a:t>
            </a:r>
            <a:r>
              <a:rPr lang="en-US" altLang="zh-CN" dirty="0">
                <a:latin typeface="Helvetica" pitchFamily="2" charset="0"/>
              </a:rPr>
              <a:t>/</a:t>
            </a:r>
            <a:r>
              <a:rPr lang="zh-CN" altLang="en-US" dirty="0">
                <a:latin typeface="Helvetica" pitchFamily="2" charset="0"/>
              </a:rPr>
              <a:t>迭代</a:t>
            </a:r>
            <a:endParaRPr kumimoji="1" lang="zh-CN" altLang="en-US" dirty="0"/>
          </a:p>
        </p:txBody>
      </p:sp>
      <p:sp>
        <p:nvSpPr>
          <p:cNvPr id="3" name="内容占位符 2">
            <a:extLst>
              <a:ext uri="{FF2B5EF4-FFF2-40B4-BE49-F238E27FC236}">
                <a16:creationId xmlns:a16="http://schemas.microsoft.com/office/drawing/2014/main" id="{9F9D5D9D-09E0-A47A-5BD7-5251BCEBF96A}"/>
              </a:ext>
            </a:extLst>
          </p:cNvPr>
          <p:cNvSpPr>
            <a:spLocks noGrp="1"/>
          </p:cNvSpPr>
          <p:nvPr>
            <p:ph sz="half" idx="1"/>
          </p:nvPr>
        </p:nvSpPr>
        <p:spPr/>
        <p:txBody>
          <a:bodyPr/>
          <a:lstStyle/>
          <a:p>
            <a:r>
              <a:rPr lang="en" altLang="zh-CN" dirty="0" err="1">
                <a:effectLst/>
                <a:latin typeface="Helvetica" pitchFamily="2" charset="0"/>
              </a:rPr>
              <a:t>Allreduce</a:t>
            </a:r>
            <a:r>
              <a:rPr lang="zh-CN" altLang="en-US" dirty="0">
                <a:effectLst/>
                <a:latin typeface="Helvetica" pitchFamily="2" charset="0"/>
              </a:rPr>
              <a:t>通机制</a:t>
            </a:r>
          </a:p>
          <a:p>
            <a:r>
              <a:rPr lang="en" altLang="zh-CN" dirty="0">
                <a:effectLst/>
                <a:latin typeface="Helvetica" pitchFamily="2" charset="0"/>
              </a:rPr>
              <a:t>Reduce</a:t>
            </a:r>
            <a:r>
              <a:rPr lang="zh-CN" altLang="en" dirty="0">
                <a:effectLst/>
                <a:latin typeface="Helvetica" pitchFamily="2" charset="0"/>
              </a:rPr>
              <a:t>：</a:t>
            </a:r>
            <a:r>
              <a:rPr lang="zh-CN" altLang="en-US" dirty="0">
                <a:effectLst/>
                <a:latin typeface="Helvetica" pitchFamily="2" charset="0"/>
              </a:rPr>
              <a:t>用于从不同处理单元收集数据或部分结果，并由选定的运算符将它们组合成全</a:t>
            </a:r>
          </a:p>
          <a:p>
            <a:r>
              <a:rPr lang="zh-CN" altLang="en-US" dirty="0">
                <a:effectLst/>
                <a:latin typeface="Helvetica" pitchFamily="2" charset="0"/>
              </a:rPr>
              <a:t>局结果</a:t>
            </a:r>
          </a:p>
          <a:p>
            <a:r>
              <a:rPr lang="en" altLang="zh-CN" dirty="0" err="1">
                <a:effectLst/>
                <a:latin typeface="Helvetica" pitchFamily="2" charset="0"/>
              </a:rPr>
              <a:t>AllReduce</a:t>
            </a:r>
            <a:r>
              <a:rPr lang="en" altLang="zh-CN" dirty="0">
                <a:effectLst/>
                <a:latin typeface="Helvetica" pitchFamily="2" charset="0"/>
              </a:rPr>
              <a:t>: reduce</a:t>
            </a:r>
            <a:r>
              <a:rPr lang="zh-CN" altLang="en-US" dirty="0">
                <a:effectLst/>
                <a:latin typeface="Helvetica" pitchFamily="2" charset="0"/>
              </a:rPr>
              <a:t>的结果分发到所有节点</a:t>
            </a:r>
          </a:p>
          <a:p>
            <a:endParaRPr kumimoji="1" lang="en-US" altLang="zh-CN" dirty="0"/>
          </a:p>
          <a:p>
            <a:endParaRPr kumimoji="1" lang="zh-CN" altLang="en-US" dirty="0"/>
          </a:p>
        </p:txBody>
      </p:sp>
      <p:sp>
        <p:nvSpPr>
          <p:cNvPr id="4" name="内容占位符 3">
            <a:extLst>
              <a:ext uri="{FF2B5EF4-FFF2-40B4-BE49-F238E27FC236}">
                <a16:creationId xmlns:a16="http://schemas.microsoft.com/office/drawing/2014/main" id="{C4ABB5D1-AA47-4243-6572-447B5EBE79AC}"/>
              </a:ext>
            </a:extLst>
          </p:cNvPr>
          <p:cNvSpPr>
            <a:spLocks noGrp="1"/>
          </p:cNvSpPr>
          <p:nvPr>
            <p:ph sz="half" idx="10"/>
          </p:nvPr>
        </p:nvSpPr>
        <p:spPr/>
        <p:txBody>
          <a:bodyPr/>
          <a:lstStyle/>
          <a:p>
            <a:r>
              <a:rPr lang="en" altLang="zh-CN" dirty="0" err="1">
                <a:effectLst/>
                <a:latin typeface="Helvetica" pitchFamily="2" charset="0"/>
              </a:rPr>
              <a:t>Allreduce</a:t>
            </a:r>
            <a:r>
              <a:rPr lang="zh-CN" altLang="en" dirty="0">
                <a:effectLst/>
                <a:latin typeface="Helvetica" pitchFamily="2" charset="0"/>
              </a:rPr>
              <a:t>： </a:t>
            </a:r>
            <a:r>
              <a:rPr lang="zh-CN" altLang="en-US" dirty="0">
                <a:effectLst/>
                <a:latin typeface="Helvetica" pitchFamily="2" charset="0"/>
              </a:rPr>
              <a:t>可以通过算法转化为对分通信</a:t>
            </a:r>
          </a:p>
          <a:p>
            <a:r>
              <a:rPr lang="zh-CN" altLang="en-US" dirty="0">
                <a:effectLst/>
                <a:latin typeface="Helvetica" pitchFamily="2" charset="0"/>
              </a:rPr>
              <a:t>通信数据量</a:t>
            </a:r>
            <a:r>
              <a:rPr lang="en" altLang="zh-CN" dirty="0">
                <a:effectLst/>
                <a:latin typeface="Helvetica" pitchFamily="2" charset="0"/>
              </a:rPr>
              <a:t>Double</a:t>
            </a:r>
            <a:r>
              <a:rPr lang="zh-CN" altLang="en" dirty="0">
                <a:effectLst/>
                <a:latin typeface="Helvetica" pitchFamily="2" charset="0"/>
              </a:rPr>
              <a:t>，</a:t>
            </a:r>
            <a:r>
              <a:rPr lang="zh-CN" altLang="en-US" dirty="0">
                <a:effectLst/>
                <a:latin typeface="Helvetica" pitchFamily="2" charset="0"/>
              </a:rPr>
              <a:t>无多打一</a:t>
            </a:r>
          </a:p>
          <a:p>
            <a:r>
              <a:rPr lang="en" altLang="zh-CN" dirty="0">
                <a:effectLst/>
                <a:latin typeface="Helvetica" pitchFamily="2" charset="0"/>
              </a:rPr>
              <a:t>HW: HD </a:t>
            </a:r>
            <a:r>
              <a:rPr lang="en" altLang="zh-CN" dirty="0" err="1">
                <a:effectLst/>
                <a:latin typeface="Helvetica" pitchFamily="2" charset="0"/>
              </a:rPr>
              <a:t>allreduce</a:t>
            </a:r>
            <a:endParaRPr lang="en" altLang="zh-CN" dirty="0">
              <a:effectLst/>
              <a:latin typeface="Helvetica" pitchFamily="2" charset="0"/>
            </a:endParaRPr>
          </a:p>
          <a:p>
            <a:r>
              <a:rPr lang="en" altLang="zh-CN" dirty="0">
                <a:effectLst/>
                <a:latin typeface="Helvetica" pitchFamily="2" charset="0"/>
              </a:rPr>
              <a:t>NV: Ring </a:t>
            </a:r>
            <a:r>
              <a:rPr lang="en" altLang="zh-CN" dirty="0" err="1">
                <a:effectLst/>
                <a:latin typeface="Helvetica" pitchFamily="2" charset="0"/>
              </a:rPr>
              <a:t>allreduce</a:t>
            </a:r>
            <a:endParaRPr lang="en" altLang="zh-CN" dirty="0">
              <a:effectLst/>
              <a:latin typeface="Helvetica" pitchFamily="2" charset="0"/>
            </a:endParaRPr>
          </a:p>
          <a:p>
            <a:endParaRPr kumimoji="1" lang="zh-CN" altLang="en-US" dirty="0"/>
          </a:p>
        </p:txBody>
      </p:sp>
      <p:pic>
        <p:nvPicPr>
          <p:cNvPr id="5" name="图片 4">
            <a:extLst>
              <a:ext uri="{FF2B5EF4-FFF2-40B4-BE49-F238E27FC236}">
                <a16:creationId xmlns:a16="http://schemas.microsoft.com/office/drawing/2014/main" id="{78B3F3C2-A03C-B86C-6014-D8BF1BD6E780}"/>
              </a:ext>
            </a:extLst>
          </p:cNvPr>
          <p:cNvPicPr>
            <a:picLocks noChangeAspect="1"/>
          </p:cNvPicPr>
          <p:nvPr/>
        </p:nvPicPr>
        <p:blipFill>
          <a:blip r:embed="rId2"/>
          <a:stretch>
            <a:fillRect/>
          </a:stretch>
        </p:blipFill>
        <p:spPr>
          <a:xfrm>
            <a:off x="609655" y="4368470"/>
            <a:ext cx="4737100" cy="1422400"/>
          </a:xfrm>
          <a:prstGeom prst="rect">
            <a:avLst/>
          </a:prstGeom>
        </p:spPr>
      </p:pic>
      <p:pic>
        <p:nvPicPr>
          <p:cNvPr id="6" name="图片 5">
            <a:extLst>
              <a:ext uri="{FF2B5EF4-FFF2-40B4-BE49-F238E27FC236}">
                <a16:creationId xmlns:a16="http://schemas.microsoft.com/office/drawing/2014/main" id="{8F3DD269-0D3E-4B49-1CA7-C4B54FAB887E}"/>
              </a:ext>
            </a:extLst>
          </p:cNvPr>
          <p:cNvPicPr>
            <a:picLocks noChangeAspect="1"/>
          </p:cNvPicPr>
          <p:nvPr/>
        </p:nvPicPr>
        <p:blipFill>
          <a:blip r:embed="rId3"/>
          <a:stretch>
            <a:fillRect/>
          </a:stretch>
        </p:blipFill>
        <p:spPr>
          <a:xfrm>
            <a:off x="5008820" y="3619170"/>
            <a:ext cx="6858000" cy="2171700"/>
          </a:xfrm>
          <a:prstGeom prst="rect">
            <a:avLst/>
          </a:prstGeom>
        </p:spPr>
      </p:pic>
    </p:spTree>
    <p:extLst>
      <p:ext uri="{BB962C8B-B14F-4D97-AF65-F5344CB8AC3E}">
        <p14:creationId xmlns:p14="http://schemas.microsoft.com/office/powerpoint/2010/main" val="428290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EBBC4-6D9C-6ABE-79E3-883CF4418288}"/>
              </a:ext>
            </a:extLst>
          </p:cNvPr>
          <p:cNvSpPr>
            <a:spLocks noGrp="1"/>
          </p:cNvSpPr>
          <p:nvPr>
            <p:ph type="title"/>
          </p:nvPr>
        </p:nvSpPr>
        <p:spPr>
          <a:xfrm>
            <a:off x="623635" y="522789"/>
            <a:ext cx="10963473" cy="589190"/>
          </a:xfrm>
        </p:spPr>
        <p:txBody>
          <a:bodyPr/>
          <a:lstStyle/>
          <a:p>
            <a:r>
              <a:rPr lang="zh-CN" altLang="en-US" dirty="0"/>
              <a:t>高吞吐：网络中主要的流量是</a:t>
            </a:r>
            <a:r>
              <a:rPr lang="en" altLang="zh-CN" dirty="0" err="1"/>
              <a:t>AlIReduce</a:t>
            </a:r>
            <a:r>
              <a:rPr lang="zh-CN" altLang="en-US" dirty="0"/>
              <a:t>和点到点，通信量</a:t>
            </a:r>
            <a:r>
              <a:rPr lang="en-US" altLang="zh-CN" dirty="0"/>
              <a:t>10</a:t>
            </a:r>
            <a:r>
              <a:rPr lang="en" altLang="zh-CN" dirty="0"/>
              <a:t>GB</a:t>
            </a:r>
            <a:r>
              <a:rPr lang="zh-CN" altLang="en-US" dirty="0"/>
              <a:t>级</a:t>
            </a:r>
            <a:r>
              <a:rPr lang="en-US" altLang="zh-CN" dirty="0"/>
              <a:t>/</a:t>
            </a:r>
            <a:r>
              <a:rPr lang="zh-CN" altLang="en-US" dirty="0"/>
              <a:t>迭代</a:t>
            </a:r>
          </a:p>
        </p:txBody>
      </p:sp>
      <p:sp>
        <p:nvSpPr>
          <p:cNvPr id="3" name="内容占位符 2">
            <a:extLst>
              <a:ext uri="{FF2B5EF4-FFF2-40B4-BE49-F238E27FC236}">
                <a16:creationId xmlns:a16="http://schemas.microsoft.com/office/drawing/2014/main" id="{DE8F7E1E-04D9-FACD-6AE8-703319C78A07}"/>
              </a:ext>
            </a:extLst>
          </p:cNvPr>
          <p:cNvSpPr>
            <a:spLocks noGrp="1"/>
          </p:cNvSpPr>
          <p:nvPr>
            <p:ph sz="half" idx="1"/>
          </p:nvPr>
        </p:nvSpPr>
        <p:spPr>
          <a:xfrm>
            <a:off x="623634" y="1246908"/>
            <a:ext cx="5400000" cy="5112000"/>
          </a:xfrm>
        </p:spPr>
        <p:txBody>
          <a:bodyPr/>
          <a:lstStyle/>
          <a:p>
            <a:r>
              <a:rPr lang="zh-CN" altLang="en-US" dirty="0"/>
              <a:t>一个典型的</a:t>
            </a:r>
            <a:r>
              <a:rPr lang="en-US" altLang="zh-CN" dirty="0"/>
              <a:t>32</a:t>
            </a:r>
            <a:r>
              <a:rPr lang="zh-CN" altLang="en-US" dirty="0"/>
              <a:t>卡 </a:t>
            </a:r>
            <a:r>
              <a:rPr lang="en" altLang="zh-CN" dirty="0"/>
              <a:t>HD </a:t>
            </a:r>
            <a:r>
              <a:rPr lang="en" altLang="zh-CN" dirty="0" err="1"/>
              <a:t>allreduce</a:t>
            </a:r>
            <a:r>
              <a:rPr lang="zh-CN" altLang="en-US" dirty="0"/>
              <a:t>过程：</a:t>
            </a:r>
          </a:p>
          <a:p>
            <a:pPr lvl="1"/>
            <a:r>
              <a:rPr lang="zh-CN" altLang="en-US" dirty="0"/>
              <a:t>服务器节点内通信：通过总线完成机内</a:t>
            </a:r>
            <a:r>
              <a:rPr lang="en-US" altLang="zh-CN" dirty="0"/>
              <a:t>8</a:t>
            </a:r>
            <a:r>
              <a:rPr lang="zh-CN" altLang="en-US" dirty="0"/>
              <a:t>卡通信</a:t>
            </a:r>
            <a:endParaRPr lang="en-US" altLang="zh-CN" dirty="0"/>
          </a:p>
          <a:p>
            <a:pPr lvl="1"/>
            <a:r>
              <a:rPr lang="zh-CN" altLang="en-US" dirty="0"/>
              <a:t>服务器节点间通信：通过网络完成</a:t>
            </a:r>
            <a:r>
              <a:rPr lang="en-US" altLang="zh-CN" dirty="0"/>
              <a:t>4</a:t>
            </a:r>
            <a:r>
              <a:rPr lang="zh-CN" altLang="en-US" dirty="0"/>
              <a:t>台服务器之间的通信</a:t>
            </a:r>
            <a:endParaRPr lang="en-US" altLang="zh-CN" dirty="0"/>
          </a:p>
          <a:p>
            <a:r>
              <a:rPr lang="zh-CN" altLang="en-US" dirty="0"/>
              <a:t>大模型训练通信特点：</a:t>
            </a:r>
          </a:p>
          <a:p>
            <a:pPr lvl="1"/>
            <a:r>
              <a:rPr lang="th-TH" altLang="zh-CN" dirty="0"/>
              <a:t>﻿﻿</a:t>
            </a:r>
            <a:r>
              <a:rPr lang="zh-CN" altLang="en-US" dirty="0"/>
              <a:t>周期性，每轮迭代的通信模式一致</a:t>
            </a:r>
          </a:p>
          <a:p>
            <a:pPr lvl="1"/>
            <a:r>
              <a:rPr lang="zh-CN" altLang="en-US" dirty="0"/>
              <a:t>﻿﻿流数量少，单流带宽大，同步突发</a:t>
            </a:r>
          </a:p>
          <a:p>
            <a:pPr lvl="1"/>
            <a:r>
              <a:rPr lang="zh-CN" altLang="en-US" dirty="0"/>
              <a:t>﻿﻿每轮通信量大（</a:t>
            </a:r>
            <a:r>
              <a:rPr lang="en" altLang="zh-CN" dirty="0"/>
              <a:t>GB~</a:t>
            </a:r>
            <a:r>
              <a:rPr lang="zh-CN" altLang="en-US" dirty="0"/>
              <a:t>百</a:t>
            </a:r>
            <a:r>
              <a:rPr lang="en" altLang="zh-CN" dirty="0"/>
              <a:t>GB</a:t>
            </a:r>
            <a:r>
              <a:rPr lang="zh-CN" altLang="en-US" dirty="0"/>
              <a:t>级）</a:t>
            </a:r>
          </a:p>
          <a:p>
            <a:pPr lvl="1"/>
            <a:r>
              <a:rPr lang="zh-CN" altLang="en-US" dirty="0"/>
              <a:t>﻿﻿服务器内通信量为百</a:t>
            </a:r>
            <a:r>
              <a:rPr lang="en" altLang="zh-CN" dirty="0"/>
              <a:t>GB</a:t>
            </a:r>
            <a:r>
              <a:rPr lang="zh-CN" altLang="en-US" dirty="0"/>
              <a:t>级，以</a:t>
            </a:r>
            <a:r>
              <a:rPr lang="en" altLang="zh-CN" dirty="0" err="1"/>
              <a:t>allreduce</a:t>
            </a:r>
            <a:r>
              <a:rPr lang="zh-CN" altLang="en-US" dirty="0"/>
              <a:t>为主</a:t>
            </a:r>
          </a:p>
          <a:p>
            <a:pPr lvl="1"/>
            <a:endParaRPr lang="zh-CN" altLang="en-US" dirty="0"/>
          </a:p>
        </p:txBody>
      </p:sp>
      <p:sp>
        <p:nvSpPr>
          <p:cNvPr id="16" name="内容占位符 15">
            <a:extLst>
              <a:ext uri="{FF2B5EF4-FFF2-40B4-BE49-F238E27FC236}">
                <a16:creationId xmlns:a16="http://schemas.microsoft.com/office/drawing/2014/main" id="{D39429FF-8E56-CD35-E125-451C723102F2}"/>
              </a:ext>
            </a:extLst>
          </p:cNvPr>
          <p:cNvSpPr>
            <a:spLocks noGrp="1"/>
          </p:cNvSpPr>
          <p:nvPr>
            <p:ph sz="half" idx="10"/>
          </p:nvPr>
        </p:nvSpPr>
        <p:spPr/>
        <p:txBody>
          <a:bodyPr/>
          <a:lstStyle/>
          <a:p>
            <a:endParaRPr lang="zh-CN" altLang="en-US"/>
          </a:p>
        </p:txBody>
      </p:sp>
      <p:pic>
        <p:nvPicPr>
          <p:cNvPr id="17" name="图片 16">
            <a:extLst>
              <a:ext uri="{FF2B5EF4-FFF2-40B4-BE49-F238E27FC236}">
                <a16:creationId xmlns:a16="http://schemas.microsoft.com/office/drawing/2014/main" id="{ECC20F84-D8D3-A279-1DCD-F45BA67395E2}"/>
              </a:ext>
            </a:extLst>
          </p:cNvPr>
          <p:cNvPicPr>
            <a:picLocks noChangeAspect="1"/>
          </p:cNvPicPr>
          <p:nvPr/>
        </p:nvPicPr>
        <p:blipFill>
          <a:blip r:embed="rId2"/>
          <a:stretch>
            <a:fillRect/>
          </a:stretch>
        </p:blipFill>
        <p:spPr>
          <a:xfrm>
            <a:off x="6482185" y="2151856"/>
            <a:ext cx="5003800" cy="3302000"/>
          </a:xfrm>
          <a:prstGeom prst="rect">
            <a:avLst/>
          </a:prstGeom>
        </p:spPr>
      </p:pic>
    </p:spTree>
    <p:extLst>
      <p:ext uri="{BB962C8B-B14F-4D97-AF65-F5344CB8AC3E}">
        <p14:creationId xmlns:p14="http://schemas.microsoft.com/office/powerpoint/2010/main" val="411121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B8065-E522-A53C-54C5-057302409C1C}"/>
              </a:ext>
            </a:extLst>
          </p:cNvPr>
          <p:cNvSpPr>
            <a:spLocks noGrp="1"/>
          </p:cNvSpPr>
          <p:nvPr>
            <p:ph type="title"/>
          </p:nvPr>
        </p:nvSpPr>
        <p:spPr/>
        <p:txBody>
          <a:bodyPr/>
          <a:lstStyle/>
          <a:p>
            <a:r>
              <a:rPr lang="zh-CN" altLang="en-US" dirty="0">
                <a:effectLst/>
                <a:latin typeface="Helvetica" pitchFamily="2" charset="0"/>
              </a:rPr>
              <a:t>智运维：网络即插即用，端网协同稳定可靠，部署效率提升</a:t>
            </a:r>
            <a:r>
              <a:rPr lang="en-US" altLang="zh-CN" dirty="0">
                <a:effectLst/>
                <a:latin typeface="Helvetica" pitchFamily="2" charset="0"/>
              </a:rPr>
              <a:t>10</a:t>
            </a:r>
            <a:r>
              <a:rPr lang="zh-CN" altLang="en-US" dirty="0">
                <a:effectLst/>
                <a:latin typeface="Helvetica" pitchFamily="2" charset="0"/>
              </a:rPr>
              <a:t>倍</a:t>
            </a:r>
            <a:endParaRPr kumimoji="1" lang="zh-CN" altLang="en-US" dirty="0"/>
          </a:p>
        </p:txBody>
      </p:sp>
      <p:sp>
        <p:nvSpPr>
          <p:cNvPr id="3" name="内容占位符 2">
            <a:extLst>
              <a:ext uri="{FF2B5EF4-FFF2-40B4-BE49-F238E27FC236}">
                <a16:creationId xmlns:a16="http://schemas.microsoft.com/office/drawing/2014/main" id="{71A19521-BB73-B1D1-162B-914392589B06}"/>
              </a:ext>
            </a:extLst>
          </p:cNvPr>
          <p:cNvSpPr>
            <a:spLocks noGrp="1"/>
          </p:cNvSpPr>
          <p:nvPr>
            <p:ph sz="half" idx="1"/>
          </p:nvPr>
        </p:nvSpPr>
        <p:spPr/>
        <p:txBody>
          <a:bodyPr/>
          <a:lstStyle/>
          <a:p>
            <a:r>
              <a:rPr lang="en" altLang="zh-CN" dirty="0">
                <a:effectLst/>
                <a:latin typeface="Helvetica" pitchFamily="2" charset="0"/>
              </a:rPr>
              <a:t>AS-IS</a:t>
            </a:r>
            <a:r>
              <a:rPr lang="zh-CN" altLang="en" dirty="0">
                <a:effectLst/>
                <a:latin typeface="Helvetica" pitchFamily="2" charset="0"/>
              </a:rPr>
              <a:t>：</a:t>
            </a:r>
            <a:r>
              <a:rPr lang="zh-CN" altLang="en-US" dirty="0">
                <a:effectLst/>
                <a:latin typeface="Helvetica" pitchFamily="2" charset="0"/>
              </a:rPr>
              <a:t>人工刷脚本部署，低效易出错，排障耗时长</a:t>
            </a:r>
            <a:endParaRPr lang="en-US" altLang="zh-CN" dirty="0">
              <a:effectLst/>
              <a:latin typeface="Helvetica" pitchFamily="2" charset="0"/>
            </a:endParaRPr>
          </a:p>
          <a:p>
            <a:pPr>
              <a:buFont typeface="Arial" panose="020B0604020202020204" pitchFamily="34" charset="0"/>
              <a:buChar char="•"/>
            </a:pPr>
            <a:r>
              <a:rPr lang="zh-CN" altLang="en-US" dirty="0">
                <a:effectLst/>
                <a:latin typeface="Helvetica" pitchFamily="2" charset="0"/>
              </a:rPr>
              <a:t>部署依赖人工，计算</a:t>
            </a:r>
            <a:r>
              <a:rPr lang="en-US" altLang="zh-CN" dirty="0">
                <a:effectLst/>
                <a:latin typeface="Helvetica" pitchFamily="2" charset="0"/>
              </a:rPr>
              <a:t>&amp;</a:t>
            </a:r>
            <a:r>
              <a:rPr lang="zh-CN" altLang="en-US" dirty="0">
                <a:effectLst/>
                <a:latin typeface="Helvetica" pitchFamily="2" charset="0"/>
              </a:rPr>
              <a:t>网络解耦交付网卡配置与网络配置</a:t>
            </a:r>
            <a:br>
              <a:rPr lang="zh-CN" altLang="en-US" dirty="0">
                <a:effectLst/>
                <a:latin typeface="Helvetica" pitchFamily="2" charset="0"/>
              </a:rPr>
            </a:br>
            <a:r>
              <a:rPr lang="zh-CN" altLang="en-US" dirty="0">
                <a:effectLst/>
                <a:latin typeface="Helvetica" pitchFamily="2" charset="0"/>
              </a:rPr>
              <a:t>冲突</a:t>
            </a:r>
          </a:p>
          <a:p>
            <a:pPr>
              <a:buFont typeface="Arial" panose="020B0604020202020204" pitchFamily="34" charset="0"/>
              <a:buChar char="•"/>
            </a:pPr>
            <a:r>
              <a:rPr lang="zh-CN" altLang="en-US" dirty="0">
                <a:effectLst/>
                <a:latin typeface="Helvetica" pitchFamily="2" charset="0"/>
              </a:rPr>
              <a:t>﻿﻿人工基于</a:t>
            </a:r>
            <a:r>
              <a:rPr lang="en" altLang="zh-CN" dirty="0">
                <a:effectLst/>
                <a:latin typeface="Helvetica" pitchFamily="2" charset="0"/>
              </a:rPr>
              <a:t>LLD</a:t>
            </a:r>
            <a:r>
              <a:rPr lang="zh-CN" altLang="en-US" dirty="0">
                <a:effectLst/>
                <a:latin typeface="Helvetica" pitchFamily="2" charset="0"/>
              </a:rPr>
              <a:t>生成配置脚本，低效易错</a:t>
            </a:r>
          </a:p>
          <a:p>
            <a:pPr>
              <a:buFont typeface="Arial" panose="020B0604020202020204" pitchFamily="34" charset="0"/>
              <a:buChar char="•"/>
            </a:pPr>
            <a:r>
              <a:rPr lang="zh-CN" altLang="en-US" dirty="0">
                <a:effectLst/>
                <a:latin typeface="Helvetica" pitchFamily="2" charset="0"/>
              </a:rPr>
              <a:t>﻿﻿万卡组网万线互联，连线问题人工排查难</a:t>
            </a:r>
          </a:p>
          <a:p>
            <a:endParaRPr kumimoji="1" lang="zh-CN" altLang="en-US" dirty="0"/>
          </a:p>
        </p:txBody>
      </p:sp>
      <p:sp>
        <p:nvSpPr>
          <p:cNvPr id="4" name="内容占位符 3">
            <a:extLst>
              <a:ext uri="{FF2B5EF4-FFF2-40B4-BE49-F238E27FC236}">
                <a16:creationId xmlns:a16="http://schemas.microsoft.com/office/drawing/2014/main" id="{3B459A96-27BF-9092-ACE1-EA1AC425ED5F}"/>
              </a:ext>
            </a:extLst>
          </p:cNvPr>
          <p:cNvSpPr>
            <a:spLocks noGrp="1"/>
          </p:cNvSpPr>
          <p:nvPr>
            <p:ph sz="half" idx="10"/>
          </p:nvPr>
        </p:nvSpPr>
        <p:spPr/>
        <p:txBody>
          <a:bodyPr/>
          <a:lstStyle/>
          <a:p>
            <a:r>
              <a:rPr lang="en" altLang="zh-CN" dirty="0">
                <a:effectLst/>
                <a:latin typeface="Helvetica" pitchFamily="2" charset="0"/>
              </a:rPr>
              <a:t>TO-BE</a:t>
            </a:r>
            <a:r>
              <a:rPr lang="zh-CN" altLang="en" dirty="0">
                <a:effectLst/>
                <a:latin typeface="Helvetica" pitchFamily="2" charset="0"/>
              </a:rPr>
              <a:t>：</a:t>
            </a:r>
            <a:r>
              <a:rPr lang="zh-CN" altLang="en-US" dirty="0">
                <a:effectLst/>
                <a:latin typeface="Helvetica" pitchFamily="2" charset="0"/>
              </a:rPr>
              <a:t>端网协同无错开局，即插即用、自动排查</a:t>
            </a:r>
          </a:p>
          <a:p>
            <a:r>
              <a:rPr lang="en" altLang="zh-CN" dirty="0">
                <a:effectLst/>
                <a:latin typeface="Helvetica" pitchFamily="2" charset="0"/>
              </a:rPr>
              <a:t>eService</a:t>
            </a:r>
            <a:r>
              <a:rPr lang="zh-CN" altLang="en-US" dirty="0">
                <a:effectLst/>
                <a:latin typeface="Helvetica" pitchFamily="2" charset="0"/>
              </a:rPr>
              <a:t>工具云端规划，端网协同，配置强一致</a:t>
            </a:r>
          </a:p>
          <a:p>
            <a:pPr>
              <a:buFont typeface="Arial" panose="020B0604020202020204" pitchFamily="34" charset="0"/>
              <a:buChar char="•"/>
            </a:pPr>
            <a:r>
              <a:rPr lang="zh-CN" altLang="en-US" dirty="0">
                <a:effectLst/>
                <a:latin typeface="Helvetica" pitchFamily="2" charset="0"/>
              </a:rPr>
              <a:t>﻿﻿基于</a:t>
            </a:r>
            <a:r>
              <a:rPr lang="en" altLang="zh-CN" dirty="0">
                <a:effectLst/>
                <a:latin typeface="Helvetica" pitchFamily="2" charset="0"/>
              </a:rPr>
              <a:t>LLD</a:t>
            </a:r>
            <a:r>
              <a:rPr lang="zh-CN" altLang="en-US" dirty="0">
                <a:effectLst/>
                <a:latin typeface="Helvetica" pitchFamily="2" charset="0"/>
              </a:rPr>
              <a:t>自动生成配置并加载，网络即插即用</a:t>
            </a:r>
          </a:p>
          <a:p>
            <a:pPr>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LLD</a:t>
            </a:r>
            <a:r>
              <a:rPr lang="zh-CN" altLang="en-US" dirty="0">
                <a:effectLst/>
                <a:latin typeface="Helvetica" pitchFamily="2" charset="0"/>
              </a:rPr>
              <a:t>规划与</a:t>
            </a:r>
            <a:r>
              <a:rPr lang="en" altLang="zh-CN" dirty="0">
                <a:effectLst/>
                <a:latin typeface="Helvetica" pitchFamily="2" charset="0"/>
              </a:rPr>
              <a:t>LLDP</a:t>
            </a:r>
            <a:r>
              <a:rPr lang="zh-CN" altLang="en-US" dirty="0">
                <a:effectLst/>
                <a:latin typeface="Helvetica" pitchFamily="2" charset="0"/>
              </a:rPr>
              <a:t>实际拓扑秒级比较，自动排查线路错误</a:t>
            </a:r>
          </a:p>
          <a:p>
            <a:endParaRPr kumimoji="1" lang="zh-CN" altLang="en-US" dirty="0"/>
          </a:p>
        </p:txBody>
      </p:sp>
      <p:pic>
        <p:nvPicPr>
          <p:cNvPr id="5" name="图片 4">
            <a:extLst>
              <a:ext uri="{FF2B5EF4-FFF2-40B4-BE49-F238E27FC236}">
                <a16:creationId xmlns:a16="http://schemas.microsoft.com/office/drawing/2014/main" id="{377BCB91-C276-50E2-C1B8-E9908E7EAAFA}"/>
              </a:ext>
            </a:extLst>
          </p:cNvPr>
          <p:cNvPicPr>
            <a:picLocks noChangeAspect="1"/>
          </p:cNvPicPr>
          <p:nvPr/>
        </p:nvPicPr>
        <p:blipFill>
          <a:blip r:embed="rId2"/>
          <a:stretch>
            <a:fillRect/>
          </a:stretch>
        </p:blipFill>
        <p:spPr>
          <a:xfrm>
            <a:off x="1598045" y="3802908"/>
            <a:ext cx="4185238" cy="2279831"/>
          </a:xfrm>
          <a:prstGeom prst="rect">
            <a:avLst/>
          </a:prstGeom>
        </p:spPr>
      </p:pic>
      <p:pic>
        <p:nvPicPr>
          <p:cNvPr id="6" name="图片 5">
            <a:extLst>
              <a:ext uri="{FF2B5EF4-FFF2-40B4-BE49-F238E27FC236}">
                <a16:creationId xmlns:a16="http://schemas.microsoft.com/office/drawing/2014/main" id="{97A77BBA-B111-4E4F-C3EF-84B83BEBB3BE}"/>
              </a:ext>
            </a:extLst>
          </p:cNvPr>
          <p:cNvPicPr>
            <a:picLocks noChangeAspect="1"/>
          </p:cNvPicPr>
          <p:nvPr/>
        </p:nvPicPr>
        <p:blipFill>
          <a:blip r:embed="rId3"/>
          <a:stretch>
            <a:fillRect/>
          </a:stretch>
        </p:blipFill>
        <p:spPr>
          <a:xfrm>
            <a:off x="6279307" y="3275107"/>
            <a:ext cx="5215602" cy="2807632"/>
          </a:xfrm>
          <a:prstGeom prst="rect">
            <a:avLst/>
          </a:prstGeom>
        </p:spPr>
      </p:pic>
    </p:spTree>
    <p:extLst>
      <p:ext uri="{BB962C8B-B14F-4D97-AF65-F5344CB8AC3E}">
        <p14:creationId xmlns:p14="http://schemas.microsoft.com/office/powerpoint/2010/main" val="852210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5287E5-0CD4-8888-E85C-5E68C46C530F}"/>
              </a:ext>
            </a:extLst>
          </p:cNvPr>
          <p:cNvSpPr>
            <a:spLocks noGrp="1"/>
          </p:cNvSpPr>
          <p:nvPr>
            <p:ph type="title"/>
          </p:nvPr>
        </p:nvSpPr>
        <p:spPr/>
        <p:txBody>
          <a:bodyPr/>
          <a:lstStyle/>
          <a:p>
            <a:r>
              <a:rPr lang="en" altLang="zh-CN" dirty="0" err="1">
                <a:effectLst/>
                <a:latin typeface="Helvetica" pitchFamily="2" charset="0"/>
              </a:rPr>
              <a:t>Alil</a:t>
            </a:r>
            <a:r>
              <a:rPr lang="zh-CN" altLang="en-US" dirty="0">
                <a:effectLst/>
                <a:latin typeface="Helvetica" pitchFamily="2" charset="0"/>
              </a:rPr>
              <a:t>练集群挑战一训练性能：模型规模增长集群规模、效率、架构等带来巨大挑战</a:t>
            </a:r>
            <a:endParaRPr lang="zh-CN" altLang="en-US" dirty="0"/>
          </a:p>
        </p:txBody>
      </p:sp>
      <p:sp>
        <p:nvSpPr>
          <p:cNvPr id="4" name="内容占位符 3">
            <a:extLst>
              <a:ext uri="{FF2B5EF4-FFF2-40B4-BE49-F238E27FC236}">
                <a16:creationId xmlns:a16="http://schemas.microsoft.com/office/drawing/2014/main" id="{94FC6478-0DF8-8AA4-5D7D-0D1B7C4D8733}"/>
              </a:ext>
            </a:extLst>
          </p:cNvPr>
          <p:cNvSpPr>
            <a:spLocks noGrp="1"/>
          </p:cNvSpPr>
          <p:nvPr>
            <p:ph sz="half" idx="1"/>
          </p:nvPr>
        </p:nvSpPr>
        <p:spPr/>
        <p:txBody>
          <a:bodyPr/>
          <a:lstStyle/>
          <a:p>
            <a:r>
              <a:rPr lang="zh-CN" altLang="en-US" dirty="0">
                <a:effectLst/>
                <a:latin typeface="Helvetica" pitchFamily="2" charset="0"/>
              </a:rPr>
              <a:t>算力规模挑战：万亿稠密、十万亿稀疏大模型需要</a:t>
            </a:r>
            <a:r>
              <a:rPr lang="en-US" altLang="zh-CN" dirty="0">
                <a:effectLst/>
                <a:latin typeface="Helvetica" pitchFamily="2" charset="0"/>
              </a:rPr>
              <a:t>64</a:t>
            </a:r>
            <a:r>
              <a:rPr lang="en" altLang="zh-CN" dirty="0">
                <a:effectLst/>
                <a:latin typeface="Helvetica" pitchFamily="2" charset="0"/>
              </a:rPr>
              <a:t>E</a:t>
            </a:r>
            <a:r>
              <a:rPr lang="zh-CN" altLang="en-US" dirty="0">
                <a:effectLst/>
                <a:latin typeface="Helvetica" pitchFamily="2" charset="0"/>
              </a:rPr>
              <a:t>规模算力集群才能满足训练时间</a:t>
            </a:r>
            <a:r>
              <a:rPr lang="en-US" altLang="zh-CN" dirty="0">
                <a:effectLst/>
                <a:latin typeface="Helvetica" pitchFamily="2" charset="0"/>
              </a:rPr>
              <a:t>&lt;100</a:t>
            </a:r>
            <a:r>
              <a:rPr lang="zh-CN" altLang="en-US" dirty="0">
                <a:effectLst/>
                <a:latin typeface="Helvetica" pitchFamily="2" charset="0"/>
              </a:rPr>
              <a:t>天。</a:t>
            </a:r>
            <a:r>
              <a:rPr lang="en-US" altLang="zh-CN" dirty="0">
                <a:effectLst/>
                <a:latin typeface="Helvetica" pitchFamily="2" charset="0"/>
              </a:rPr>
              <a:t>64</a:t>
            </a:r>
            <a:r>
              <a:rPr lang="en" altLang="zh-CN" dirty="0">
                <a:effectLst/>
                <a:latin typeface="Helvetica" pitchFamily="2" charset="0"/>
              </a:rPr>
              <a:t>E</a:t>
            </a:r>
            <a:r>
              <a:rPr lang="zh-CN" altLang="en-US" dirty="0">
                <a:effectLst/>
                <a:latin typeface="Helvetica" pitchFamily="2" charset="0"/>
              </a:rPr>
              <a:t>需要十万卡互连，对互连性能提出了更高的要求</a:t>
            </a:r>
            <a:endParaRPr lang="en-US" altLang="zh-CN" dirty="0">
              <a:effectLst/>
              <a:latin typeface="Helvetica" pitchFamily="2" charset="0"/>
            </a:endParaRPr>
          </a:p>
          <a:p>
            <a:r>
              <a:rPr lang="zh-CN" altLang="en-US" dirty="0">
                <a:effectLst/>
                <a:latin typeface="Helvetica" pitchFamily="2" charset="0"/>
              </a:rPr>
              <a:t>集群效率挑战：随着集群规模增乐，大模型算力利用率下降明显</a:t>
            </a:r>
          </a:p>
          <a:p>
            <a:endParaRPr lang="zh-CN" altLang="en-US" dirty="0">
              <a:effectLst/>
              <a:latin typeface="Helvetica" pitchFamily="2" charset="0"/>
            </a:endParaRPr>
          </a:p>
          <a:p>
            <a:endParaRPr lang="zh-CN" altLang="en-US" dirty="0"/>
          </a:p>
        </p:txBody>
      </p:sp>
      <p:pic>
        <p:nvPicPr>
          <p:cNvPr id="5" name="图片 4">
            <a:extLst>
              <a:ext uri="{FF2B5EF4-FFF2-40B4-BE49-F238E27FC236}">
                <a16:creationId xmlns:a16="http://schemas.microsoft.com/office/drawing/2014/main" id="{88977566-492C-E80C-22C7-43E675C052D7}"/>
              </a:ext>
            </a:extLst>
          </p:cNvPr>
          <p:cNvPicPr>
            <a:picLocks noChangeAspect="1"/>
          </p:cNvPicPr>
          <p:nvPr/>
        </p:nvPicPr>
        <p:blipFill>
          <a:blip r:embed="rId2"/>
          <a:stretch>
            <a:fillRect/>
          </a:stretch>
        </p:blipFill>
        <p:spPr>
          <a:xfrm>
            <a:off x="885799" y="3614363"/>
            <a:ext cx="7772400" cy="2059530"/>
          </a:xfrm>
          <a:prstGeom prst="rect">
            <a:avLst/>
          </a:prstGeom>
        </p:spPr>
      </p:pic>
      <p:pic>
        <p:nvPicPr>
          <p:cNvPr id="6" name="图片 5">
            <a:extLst>
              <a:ext uri="{FF2B5EF4-FFF2-40B4-BE49-F238E27FC236}">
                <a16:creationId xmlns:a16="http://schemas.microsoft.com/office/drawing/2014/main" id="{9E14865B-BE03-508E-D843-3EAA84FC9340}"/>
              </a:ext>
            </a:extLst>
          </p:cNvPr>
          <p:cNvPicPr>
            <a:picLocks noChangeAspect="1"/>
          </p:cNvPicPr>
          <p:nvPr/>
        </p:nvPicPr>
        <p:blipFill>
          <a:blip r:embed="rId3"/>
          <a:stretch>
            <a:fillRect/>
          </a:stretch>
        </p:blipFill>
        <p:spPr>
          <a:xfrm>
            <a:off x="7354215" y="3323328"/>
            <a:ext cx="4381500" cy="2641600"/>
          </a:xfrm>
          <a:prstGeom prst="rect">
            <a:avLst/>
          </a:prstGeom>
        </p:spPr>
      </p:pic>
    </p:spTree>
    <p:extLst>
      <p:ext uri="{BB962C8B-B14F-4D97-AF65-F5344CB8AC3E}">
        <p14:creationId xmlns:p14="http://schemas.microsoft.com/office/powerpoint/2010/main" val="1812878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5287E5-0CD4-8888-E85C-5E68C46C530F}"/>
              </a:ext>
            </a:extLst>
          </p:cNvPr>
          <p:cNvSpPr>
            <a:spLocks noGrp="1"/>
          </p:cNvSpPr>
          <p:nvPr>
            <p:ph type="title"/>
          </p:nvPr>
        </p:nvSpPr>
        <p:spPr/>
        <p:txBody>
          <a:bodyPr/>
          <a:lstStyle/>
          <a:p>
            <a:r>
              <a:rPr lang="en" altLang="zh-CN" dirty="0" err="1">
                <a:effectLst/>
                <a:latin typeface="Helvetica" pitchFamily="2" charset="0"/>
              </a:rPr>
              <a:t>Alil</a:t>
            </a:r>
            <a:r>
              <a:rPr lang="zh-CN" altLang="en-US" dirty="0">
                <a:effectLst/>
                <a:latin typeface="Helvetica" pitchFamily="2" charset="0"/>
              </a:rPr>
              <a:t>练集群挑战一训练性能：模型规模增长集群规模、效率、架构等带来巨大挑战</a:t>
            </a:r>
            <a:endParaRPr lang="zh-CN" altLang="en-US" dirty="0"/>
          </a:p>
        </p:txBody>
      </p:sp>
      <p:sp>
        <p:nvSpPr>
          <p:cNvPr id="4" name="内容占位符 3">
            <a:extLst>
              <a:ext uri="{FF2B5EF4-FFF2-40B4-BE49-F238E27FC236}">
                <a16:creationId xmlns:a16="http://schemas.microsoft.com/office/drawing/2014/main" id="{94FC6478-0DF8-8AA4-5D7D-0D1B7C4D8733}"/>
              </a:ext>
            </a:extLst>
          </p:cNvPr>
          <p:cNvSpPr>
            <a:spLocks noGrp="1"/>
          </p:cNvSpPr>
          <p:nvPr>
            <p:ph sz="half" idx="1"/>
          </p:nvPr>
        </p:nvSpPr>
        <p:spPr/>
        <p:txBody>
          <a:bodyPr/>
          <a:lstStyle/>
          <a:p>
            <a:r>
              <a:rPr lang="zh-CN" altLang="en-US" dirty="0">
                <a:effectLst/>
                <a:latin typeface="Helvetica" pitchFamily="2" charset="0"/>
              </a:rPr>
              <a:t>分布式训练模型并行度挑战：</a:t>
            </a:r>
          </a:p>
          <a:p>
            <a:pPr>
              <a:buFont typeface="+mj-lt"/>
              <a:buAutoNum type="arabicPeriod"/>
            </a:pPr>
            <a:r>
              <a:rPr lang="zh-CN" altLang="en-US" dirty="0">
                <a:effectLst/>
                <a:latin typeface="Helvetica" pitchFamily="2" charset="0"/>
              </a:rPr>
              <a:t>﻿﻿﻿模型规模快速增长，服务器内</a:t>
            </a:r>
            <a:r>
              <a:rPr lang="en-US" altLang="zh-CN" dirty="0">
                <a:effectLst/>
                <a:latin typeface="Helvetica" pitchFamily="2" charset="0"/>
              </a:rPr>
              <a:t>8</a:t>
            </a:r>
            <a:r>
              <a:rPr lang="zh-CN" altLang="en-US" dirty="0">
                <a:effectLst/>
                <a:latin typeface="Helvetica" pitchFamily="2" charset="0"/>
              </a:rPr>
              <a:t>卡模型并行无法满足万亿参数模型的要求</a:t>
            </a:r>
          </a:p>
          <a:p>
            <a:pPr>
              <a:buFont typeface="+mj-lt"/>
              <a:buAutoNum type="arabicPeriod"/>
            </a:pPr>
            <a:r>
              <a:rPr lang="zh-CN" altLang="en-US" dirty="0">
                <a:effectLst/>
                <a:latin typeface="Helvetica" pitchFamily="2" charset="0"/>
              </a:rPr>
              <a:t>﻿﻿﻿模型训练所支持的</a:t>
            </a:r>
            <a:r>
              <a:rPr lang="en" altLang="zh-CN" dirty="0">
                <a:effectLst/>
                <a:latin typeface="Helvetica" pitchFamily="2" charset="0"/>
              </a:rPr>
              <a:t>batch size</a:t>
            </a:r>
            <a:r>
              <a:rPr lang="zh-CN" altLang="en-US" dirty="0">
                <a:effectLst/>
                <a:latin typeface="Helvetica" pitchFamily="2" charset="0"/>
              </a:rPr>
              <a:t>增长缓慢，由于</a:t>
            </a:r>
            <a:r>
              <a:rPr lang="en" altLang="zh-CN" dirty="0">
                <a:effectLst/>
                <a:latin typeface="Helvetica" pitchFamily="2" charset="0"/>
              </a:rPr>
              <a:t>batch size</a:t>
            </a:r>
            <a:r>
              <a:rPr lang="zh-CN" altLang="en-US" dirty="0">
                <a:effectLst/>
                <a:latin typeface="Helvetica" pitchFamily="2" charset="0"/>
              </a:rPr>
              <a:t>的限制对扩大模型并行度的要求进一步增加给卡间互联带宽以及规模带来挑战，需要支持超大规模卡间互联带宽的超节点架构支撑</a:t>
            </a:r>
          </a:p>
        </p:txBody>
      </p:sp>
      <p:pic>
        <p:nvPicPr>
          <p:cNvPr id="2" name="图片 1">
            <a:extLst>
              <a:ext uri="{FF2B5EF4-FFF2-40B4-BE49-F238E27FC236}">
                <a16:creationId xmlns:a16="http://schemas.microsoft.com/office/drawing/2014/main" id="{6EF6519F-59D0-1071-FDFF-300C94DAD255}"/>
              </a:ext>
            </a:extLst>
          </p:cNvPr>
          <p:cNvPicPr>
            <a:picLocks noChangeAspect="1"/>
          </p:cNvPicPr>
          <p:nvPr/>
        </p:nvPicPr>
        <p:blipFill>
          <a:blip r:embed="rId2"/>
          <a:stretch>
            <a:fillRect/>
          </a:stretch>
        </p:blipFill>
        <p:spPr>
          <a:xfrm>
            <a:off x="1860489" y="3598076"/>
            <a:ext cx="7772400" cy="2535676"/>
          </a:xfrm>
          <a:prstGeom prst="rect">
            <a:avLst/>
          </a:prstGeom>
        </p:spPr>
      </p:pic>
    </p:spTree>
    <p:extLst>
      <p:ext uri="{BB962C8B-B14F-4D97-AF65-F5344CB8AC3E}">
        <p14:creationId xmlns:p14="http://schemas.microsoft.com/office/powerpoint/2010/main" val="377886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797E7A-E4FB-FB55-879D-2AA402838127}"/>
              </a:ext>
            </a:extLst>
          </p:cNvPr>
          <p:cNvSpPr>
            <a:spLocks noGrp="1"/>
          </p:cNvSpPr>
          <p:nvPr>
            <p:ph type="title"/>
          </p:nvPr>
        </p:nvSpPr>
        <p:spPr/>
        <p:txBody>
          <a:bodyPr/>
          <a:lstStyle/>
          <a:p>
            <a:r>
              <a:rPr lang="en" altLang="zh-CN" dirty="0" err="1">
                <a:effectLst/>
                <a:latin typeface="Helvetica" pitchFamily="2" charset="0"/>
              </a:rPr>
              <a:t>Alil</a:t>
            </a:r>
            <a:r>
              <a:rPr lang="zh-CN" altLang="en-US" dirty="0">
                <a:effectLst/>
                <a:latin typeface="Helvetica" pitchFamily="2" charset="0"/>
              </a:rPr>
              <a:t>练集群挑战一训练性能：模型规模增长集群规模、效率、架构等带来巨大挑战</a:t>
            </a:r>
            <a:endParaRPr kumimoji="1" lang="zh-CN" altLang="en-US" dirty="0"/>
          </a:p>
        </p:txBody>
      </p:sp>
      <p:sp>
        <p:nvSpPr>
          <p:cNvPr id="3" name="内容占位符 2">
            <a:extLst>
              <a:ext uri="{FF2B5EF4-FFF2-40B4-BE49-F238E27FC236}">
                <a16:creationId xmlns:a16="http://schemas.microsoft.com/office/drawing/2014/main" id="{423675A8-DC06-9584-C4B5-E513E3092483}"/>
              </a:ext>
            </a:extLst>
          </p:cNvPr>
          <p:cNvSpPr>
            <a:spLocks noGrp="1"/>
          </p:cNvSpPr>
          <p:nvPr>
            <p:ph sz="half" idx="1"/>
          </p:nvPr>
        </p:nvSpPr>
        <p:spPr/>
        <p:txBody>
          <a:bodyPr/>
          <a:lstStyle/>
          <a:p>
            <a:r>
              <a:rPr lang="zh-CN" altLang="en-US" dirty="0">
                <a:effectLst/>
                <a:latin typeface="Helvetica" pitchFamily="2" charset="0"/>
              </a:rPr>
              <a:t>通信挑战：张量并行和专家并行都需要</a:t>
            </a:r>
          </a:p>
          <a:p>
            <a:r>
              <a:rPr lang="zh-CN" altLang="en-US" dirty="0">
                <a:effectLst/>
                <a:latin typeface="Helvetica" pitchFamily="2" charset="0"/>
              </a:rPr>
              <a:t>超大网络带宽</a:t>
            </a:r>
          </a:p>
          <a:p>
            <a:endParaRPr kumimoji="1" lang="zh-CN" altLang="en-US" dirty="0"/>
          </a:p>
        </p:txBody>
      </p:sp>
      <p:graphicFrame>
        <p:nvGraphicFramePr>
          <p:cNvPr id="5" name="内容占位符 4">
            <a:extLst>
              <a:ext uri="{FF2B5EF4-FFF2-40B4-BE49-F238E27FC236}">
                <a16:creationId xmlns:a16="http://schemas.microsoft.com/office/drawing/2014/main" id="{77F1E1C5-36DA-A9E3-A53A-F12ED75B5E20}"/>
              </a:ext>
            </a:extLst>
          </p:cNvPr>
          <p:cNvGraphicFramePr>
            <a:graphicFrameLocks noGrp="1"/>
          </p:cNvGraphicFramePr>
          <p:nvPr>
            <p:ph sz="half" idx="10"/>
          </p:nvPr>
        </p:nvGraphicFramePr>
        <p:xfrm>
          <a:off x="2488695" y="2957968"/>
          <a:ext cx="7579755" cy="3040897"/>
        </p:xfrm>
        <a:graphic>
          <a:graphicData uri="http://schemas.openxmlformats.org/drawingml/2006/table">
            <a:tbl>
              <a:tblPr/>
              <a:tblGrid>
                <a:gridCol w="1515951">
                  <a:extLst>
                    <a:ext uri="{9D8B030D-6E8A-4147-A177-3AD203B41FA5}">
                      <a16:colId xmlns:a16="http://schemas.microsoft.com/office/drawing/2014/main" val="4117872248"/>
                    </a:ext>
                  </a:extLst>
                </a:gridCol>
                <a:gridCol w="1515951">
                  <a:extLst>
                    <a:ext uri="{9D8B030D-6E8A-4147-A177-3AD203B41FA5}">
                      <a16:colId xmlns:a16="http://schemas.microsoft.com/office/drawing/2014/main" val="176735720"/>
                    </a:ext>
                  </a:extLst>
                </a:gridCol>
                <a:gridCol w="1515951">
                  <a:extLst>
                    <a:ext uri="{9D8B030D-6E8A-4147-A177-3AD203B41FA5}">
                      <a16:colId xmlns:a16="http://schemas.microsoft.com/office/drawing/2014/main" val="989570069"/>
                    </a:ext>
                  </a:extLst>
                </a:gridCol>
                <a:gridCol w="1515951">
                  <a:extLst>
                    <a:ext uri="{9D8B030D-6E8A-4147-A177-3AD203B41FA5}">
                      <a16:colId xmlns:a16="http://schemas.microsoft.com/office/drawing/2014/main" val="3530396748"/>
                    </a:ext>
                  </a:extLst>
                </a:gridCol>
                <a:gridCol w="1515951">
                  <a:extLst>
                    <a:ext uri="{9D8B030D-6E8A-4147-A177-3AD203B41FA5}">
                      <a16:colId xmlns:a16="http://schemas.microsoft.com/office/drawing/2014/main" val="3751968401"/>
                    </a:ext>
                  </a:extLst>
                </a:gridCol>
              </a:tblGrid>
              <a:tr h="337877">
                <a:tc>
                  <a:txBody>
                    <a:bodyPr/>
                    <a:lstStyle/>
                    <a:p>
                      <a:r>
                        <a:rPr lang="zh-CN" altLang="en-US" sz="1200">
                          <a:effectLst/>
                          <a:latin typeface="Helvetica" pitchFamily="2" charset="0"/>
                        </a:rPr>
                        <a:t>井行方式</a:t>
                      </a:r>
                    </a:p>
                  </a:txBody>
                  <a:tcPr marL="0" marR="0" marT="0" marB="0">
                    <a:lnL>
                      <a:noFill/>
                    </a:lnL>
                    <a:lnR>
                      <a:noFill/>
                    </a:lnR>
                    <a:lnT>
                      <a:noFill/>
                    </a:lnT>
                    <a:lnB>
                      <a:noFill/>
                    </a:lnB>
                    <a:noFill/>
                  </a:tcPr>
                </a:tc>
                <a:tc>
                  <a:txBody>
                    <a:bodyPr/>
                    <a:lstStyle/>
                    <a:p>
                      <a:r>
                        <a:rPr lang="zh-CN" altLang="en-US" sz="1200">
                          <a:effectLst/>
                          <a:latin typeface="Helvetica" pitchFamily="2" charset="0"/>
                        </a:rPr>
                        <a:t>通信操作</a:t>
                      </a:r>
                    </a:p>
                  </a:txBody>
                  <a:tcPr marL="0" marR="0" marT="0" marB="0">
                    <a:lnL>
                      <a:noFill/>
                    </a:lnL>
                    <a:lnR>
                      <a:noFill/>
                    </a:lnR>
                    <a:lnT>
                      <a:noFill/>
                    </a:lnT>
                    <a:lnB>
                      <a:noFill/>
                    </a:lnB>
                    <a:noFill/>
                  </a:tcPr>
                </a:tc>
                <a:tc>
                  <a:txBody>
                    <a:bodyPr/>
                    <a:lstStyle/>
                    <a:p>
                      <a:r>
                        <a:rPr lang="zh-CN" altLang="en-US" sz="1200">
                          <a:effectLst/>
                          <a:latin typeface="Helvetica" pitchFamily="2" charset="0"/>
                        </a:rPr>
                        <a:t>通信量</a:t>
                      </a:r>
                    </a:p>
                  </a:txBody>
                  <a:tcPr marL="0" marR="0" marT="0" marB="0">
                    <a:lnL>
                      <a:noFill/>
                    </a:lnL>
                    <a:lnR>
                      <a:noFill/>
                    </a:lnR>
                    <a:lnT>
                      <a:noFill/>
                    </a:lnT>
                    <a:lnB>
                      <a:noFill/>
                    </a:lnB>
                    <a:noFill/>
                  </a:tcPr>
                </a:tc>
                <a:tc>
                  <a:txBody>
                    <a:bodyPr/>
                    <a:lstStyle/>
                    <a:p>
                      <a:r>
                        <a:rPr lang="zh-CN" altLang="en-US" sz="1200">
                          <a:effectLst/>
                          <a:latin typeface="Helvetica" pitchFamily="2" charset="0"/>
                        </a:rPr>
                        <a:t>计算耗时</a:t>
                      </a:r>
                    </a:p>
                  </a:txBody>
                  <a:tcPr marL="0" marR="0" marT="0" marB="0">
                    <a:lnL>
                      <a:noFill/>
                    </a:lnL>
                    <a:lnR>
                      <a:noFill/>
                    </a:lnR>
                    <a:lnT>
                      <a:noFill/>
                    </a:lnT>
                    <a:lnB>
                      <a:noFill/>
                    </a:lnB>
                    <a:noFill/>
                  </a:tcPr>
                </a:tc>
                <a:tc>
                  <a:txBody>
                    <a:bodyPr/>
                    <a:lstStyle/>
                    <a:p>
                      <a:r>
                        <a:rPr lang="zh-CN" altLang="en-US" sz="1200">
                          <a:effectLst/>
                          <a:latin typeface="Helvetica" pitchFamily="2" charset="0"/>
                        </a:rPr>
                        <a:t>对通信的需求</a:t>
                      </a:r>
                    </a:p>
                  </a:txBody>
                  <a:tcPr marL="0" marR="0" marT="0" marB="0">
                    <a:lnL>
                      <a:noFill/>
                    </a:lnL>
                    <a:lnR>
                      <a:noFill/>
                    </a:lnR>
                    <a:lnT>
                      <a:noFill/>
                    </a:lnT>
                    <a:lnB>
                      <a:noFill/>
                    </a:lnB>
                    <a:noFill/>
                  </a:tcPr>
                </a:tc>
                <a:extLst>
                  <a:ext uri="{0D108BD9-81ED-4DB2-BD59-A6C34878D82A}">
                    <a16:rowId xmlns:a16="http://schemas.microsoft.com/office/drawing/2014/main" val="309604601"/>
                  </a:ext>
                </a:extLst>
              </a:tr>
              <a:tr h="675755">
                <a:tc>
                  <a:txBody>
                    <a:bodyPr/>
                    <a:lstStyle/>
                    <a:p>
                      <a:r>
                        <a:rPr lang="zh-CN" altLang="en-US" sz="1200">
                          <a:effectLst/>
                          <a:latin typeface="Helvetica" pitchFamily="2" charset="0"/>
                        </a:rPr>
                        <a:t>张量并行</a:t>
                      </a:r>
                    </a:p>
                    <a:p>
                      <a:r>
                        <a:rPr lang="en-US" altLang="zh-CN" sz="1200">
                          <a:effectLst/>
                          <a:latin typeface="Helvetica" pitchFamily="2" charset="0"/>
                        </a:rPr>
                        <a:t>(</a:t>
                      </a:r>
                      <a:r>
                        <a:rPr lang="en" sz="1200">
                          <a:effectLst/>
                          <a:latin typeface="Helvetica" pitchFamily="2" charset="0"/>
                        </a:rPr>
                        <a:t>TP)</a:t>
                      </a:r>
                    </a:p>
                  </a:txBody>
                  <a:tcPr marL="0" marR="0" marT="0" marB="0">
                    <a:lnL>
                      <a:noFill/>
                    </a:lnL>
                    <a:lnR>
                      <a:noFill/>
                    </a:lnR>
                    <a:lnT>
                      <a:noFill/>
                    </a:lnT>
                    <a:lnB>
                      <a:noFill/>
                    </a:lnB>
                    <a:noFill/>
                  </a:tcPr>
                </a:tc>
                <a:tc>
                  <a:txBody>
                    <a:bodyPr/>
                    <a:lstStyle/>
                    <a:p>
                      <a:r>
                        <a:rPr lang="en" sz="1200">
                          <a:effectLst/>
                          <a:latin typeface="Helvetica" pitchFamily="2" charset="0"/>
                        </a:rPr>
                        <a:t>AllReduce</a:t>
                      </a:r>
                    </a:p>
                  </a:txBody>
                  <a:tcPr marL="0" marR="0" marT="0" marB="0">
                    <a:lnL>
                      <a:noFill/>
                    </a:lnL>
                    <a:lnR>
                      <a:noFill/>
                    </a:lnR>
                    <a:lnT>
                      <a:noFill/>
                    </a:lnT>
                    <a:lnB>
                      <a:noFill/>
                    </a:lnB>
                    <a:noFill/>
                  </a:tcPr>
                </a:tc>
                <a:tc>
                  <a:txBody>
                    <a:bodyPr/>
                    <a:lstStyle/>
                    <a:p>
                      <a:r>
                        <a:rPr lang="en" sz="1200">
                          <a:effectLst/>
                          <a:latin typeface="Helvetica" pitchFamily="2" charset="0"/>
                        </a:rPr>
                        <a:t>GB</a:t>
                      </a:r>
                    </a:p>
                  </a:txBody>
                  <a:tcPr marL="0" marR="0" marT="0" marB="0">
                    <a:lnL>
                      <a:noFill/>
                    </a:lnL>
                    <a:lnR>
                      <a:noFill/>
                    </a:lnR>
                    <a:lnT>
                      <a:noFill/>
                    </a:lnT>
                    <a:lnB>
                      <a:noFill/>
                    </a:lnB>
                    <a:noFill/>
                  </a:tcPr>
                </a:tc>
                <a:tc>
                  <a:txBody>
                    <a:bodyPr/>
                    <a:lstStyle/>
                    <a:p>
                      <a:r>
                        <a:rPr lang="zh-CN" altLang="en-US" sz="1200">
                          <a:effectLst/>
                          <a:latin typeface="Helvetica" pitchFamily="2" charset="0"/>
                        </a:rPr>
                        <a:t>秒级（掩盖困难）</a:t>
                      </a:r>
                    </a:p>
                  </a:txBody>
                  <a:tcPr marL="0" marR="0" marT="0" marB="0">
                    <a:lnL>
                      <a:noFill/>
                    </a:lnL>
                    <a:lnR>
                      <a:noFill/>
                    </a:lnR>
                    <a:lnT>
                      <a:noFill/>
                    </a:lnT>
                    <a:lnB>
                      <a:noFill/>
                    </a:lnB>
                    <a:noFill/>
                  </a:tcPr>
                </a:tc>
                <a:tc>
                  <a:txBody>
                    <a:bodyPr/>
                    <a:lstStyle/>
                    <a:p>
                      <a:r>
                        <a:rPr lang="zh-CN" altLang="en-US" sz="1200">
                          <a:effectLst/>
                          <a:latin typeface="Helvetica" pitchFamily="2" charset="0"/>
                        </a:rPr>
                        <a:t>市点内高</a:t>
                      </a:r>
                    </a:p>
                    <a:p>
                      <a:r>
                        <a:rPr lang="zh-CN" altLang="en-US" sz="1200">
                          <a:effectLst/>
                          <a:latin typeface="Helvetica" pitchFamily="2" charset="0"/>
                        </a:rPr>
                        <a:t>速互联</a:t>
                      </a:r>
                    </a:p>
                  </a:txBody>
                  <a:tcPr marL="0" marR="0" marT="0" marB="0">
                    <a:lnL>
                      <a:noFill/>
                    </a:lnL>
                    <a:lnR>
                      <a:noFill/>
                    </a:lnR>
                    <a:lnT>
                      <a:noFill/>
                    </a:lnT>
                    <a:lnB>
                      <a:noFill/>
                    </a:lnB>
                    <a:noFill/>
                  </a:tcPr>
                </a:tc>
                <a:extLst>
                  <a:ext uri="{0D108BD9-81ED-4DB2-BD59-A6C34878D82A}">
                    <a16:rowId xmlns:a16="http://schemas.microsoft.com/office/drawing/2014/main" val="3298006004"/>
                  </a:ext>
                </a:extLst>
              </a:tr>
              <a:tr h="675755">
                <a:tc>
                  <a:txBody>
                    <a:bodyPr/>
                    <a:lstStyle/>
                    <a:p>
                      <a:r>
                        <a:rPr lang="zh-CN" altLang="en-US" sz="1200">
                          <a:effectLst/>
                          <a:latin typeface="Helvetica" pitchFamily="2" charset="0"/>
                        </a:rPr>
                        <a:t>流水并行</a:t>
                      </a:r>
                    </a:p>
                    <a:p>
                      <a:r>
                        <a:rPr lang="zh-CN" altLang="en-US" sz="1200">
                          <a:effectLst/>
                          <a:latin typeface="Helvetica" pitchFamily="2" charset="0"/>
                        </a:rPr>
                        <a:t>（</a:t>
                      </a:r>
                      <a:r>
                        <a:rPr lang="en" sz="1200">
                          <a:effectLst/>
                          <a:latin typeface="Helvetica" pitchFamily="2" charset="0"/>
                        </a:rPr>
                        <a:t>PP）</a:t>
                      </a:r>
                    </a:p>
                  </a:txBody>
                  <a:tcPr marL="0" marR="0" marT="0" marB="0">
                    <a:lnL>
                      <a:noFill/>
                    </a:lnL>
                    <a:lnR>
                      <a:noFill/>
                    </a:lnR>
                    <a:lnT>
                      <a:noFill/>
                    </a:lnT>
                    <a:lnB>
                      <a:noFill/>
                    </a:lnB>
                    <a:noFill/>
                  </a:tcPr>
                </a:tc>
                <a:tc>
                  <a:txBody>
                    <a:bodyPr/>
                    <a:lstStyle/>
                    <a:p>
                      <a:r>
                        <a:rPr lang="en" sz="1200">
                          <a:effectLst/>
                          <a:latin typeface="Helvetica" pitchFamily="2" charset="0"/>
                        </a:rPr>
                        <a:t>Send/Recv</a:t>
                      </a:r>
                    </a:p>
                  </a:txBody>
                  <a:tcPr marL="0" marR="0" marT="0" marB="0">
                    <a:lnL>
                      <a:noFill/>
                    </a:lnL>
                    <a:lnR>
                      <a:noFill/>
                    </a:lnR>
                    <a:lnT>
                      <a:noFill/>
                    </a:lnT>
                    <a:lnB>
                      <a:noFill/>
                    </a:lnB>
                    <a:noFill/>
                  </a:tcPr>
                </a:tc>
                <a:tc>
                  <a:txBody>
                    <a:bodyPr/>
                    <a:lstStyle/>
                    <a:p>
                      <a:r>
                        <a:rPr lang="en" sz="1200">
                          <a:effectLst/>
                          <a:latin typeface="Helvetica" pitchFamily="2" charset="0"/>
                        </a:rPr>
                        <a:t>MB</a:t>
                      </a:r>
                    </a:p>
                  </a:txBody>
                  <a:tcPr marL="0" marR="0" marT="0" marB="0">
                    <a:lnL>
                      <a:noFill/>
                    </a:lnL>
                    <a:lnR>
                      <a:noFill/>
                    </a:lnR>
                    <a:lnT>
                      <a:noFill/>
                    </a:lnT>
                    <a:lnB>
                      <a:noFill/>
                    </a:lnB>
                    <a:noFill/>
                  </a:tcPr>
                </a:tc>
                <a:tc>
                  <a:txBody>
                    <a:bodyPr/>
                    <a:lstStyle/>
                    <a:p>
                      <a:r>
                        <a:rPr lang="zh-CN" altLang="en-US" sz="1200">
                          <a:effectLst/>
                          <a:latin typeface="Helvetica" pitchFamily="2" charset="0"/>
                        </a:rPr>
                        <a:t>秒级（可流水</a:t>
                      </a:r>
                    </a:p>
                    <a:p>
                      <a:r>
                        <a:rPr lang="zh-CN" altLang="en-US" sz="1200">
                          <a:effectLst/>
                          <a:latin typeface="Helvetica" pitchFamily="2" charset="0"/>
                        </a:rPr>
                        <a:t>掩盖）</a:t>
                      </a:r>
                    </a:p>
                  </a:txBody>
                  <a:tcPr marL="0" marR="0" marT="0" marB="0">
                    <a:lnL>
                      <a:noFill/>
                    </a:lnL>
                    <a:lnR>
                      <a:noFill/>
                    </a:lnR>
                    <a:lnT>
                      <a:noFill/>
                    </a:lnT>
                    <a:lnB>
                      <a:noFill/>
                    </a:lnB>
                    <a:noFill/>
                  </a:tcPr>
                </a:tc>
                <a:tc>
                  <a:txBody>
                    <a:bodyPr/>
                    <a:lstStyle/>
                    <a:p>
                      <a:r>
                        <a:rPr lang="zh-CN" altLang="en-US" sz="1200">
                          <a:effectLst/>
                          <a:latin typeface="Helvetica" pitchFamily="2" charset="0"/>
                        </a:rPr>
                        <a:t>跨节点</a:t>
                      </a:r>
                    </a:p>
                    <a:p>
                      <a:r>
                        <a:rPr lang="en" sz="1200">
                          <a:effectLst/>
                          <a:latin typeface="Helvetica" pitchFamily="2" charset="0"/>
                        </a:rPr>
                        <a:t>P2P</a:t>
                      </a:r>
                    </a:p>
                  </a:txBody>
                  <a:tcPr marL="0" marR="0" marT="0" marB="0">
                    <a:lnL>
                      <a:noFill/>
                    </a:lnL>
                    <a:lnR>
                      <a:noFill/>
                    </a:lnR>
                    <a:lnT>
                      <a:noFill/>
                    </a:lnT>
                    <a:lnB>
                      <a:noFill/>
                    </a:lnB>
                    <a:noFill/>
                  </a:tcPr>
                </a:tc>
                <a:extLst>
                  <a:ext uri="{0D108BD9-81ED-4DB2-BD59-A6C34878D82A}">
                    <a16:rowId xmlns:a16="http://schemas.microsoft.com/office/drawing/2014/main" val="1905139628"/>
                  </a:ext>
                </a:extLst>
              </a:tr>
              <a:tr h="675755">
                <a:tc>
                  <a:txBody>
                    <a:bodyPr/>
                    <a:lstStyle/>
                    <a:p>
                      <a:r>
                        <a:rPr lang="zh-CN" altLang="en-US" sz="1200">
                          <a:effectLst/>
                          <a:latin typeface="Helvetica" pitchFamily="2" charset="0"/>
                        </a:rPr>
                        <a:t>专家井行</a:t>
                      </a:r>
                    </a:p>
                    <a:p>
                      <a:r>
                        <a:rPr lang="en-US" altLang="zh-CN" sz="1200">
                          <a:effectLst/>
                          <a:latin typeface="Helvetica" pitchFamily="2" charset="0"/>
                        </a:rPr>
                        <a:t>(</a:t>
                      </a:r>
                      <a:r>
                        <a:rPr lang="en" sz="1200">
                          <a:effectLst/>
                          <a:latin typeface="Helvetica" pitchFamily="2" charset="0"/>
                        </a:rPr>
                        <a:t>EP)</a:t>
                      </a:r>
                    </a:p>
                  </a:txBody>
                  <a:tcPr marL="0" marR="0" marT="0" marB="0">
                    <a:lnL>
                      <a:noFill/>
                    </a:lnL>
                    <a:lnR>
                      <a:noFill/>
                    </a:lnR>
                    <a:lnT>
                      <a:noFill/>
                    </a:lnT>
                    <a:lnB>
                      <a:noFill/>
                    </a:lnB>
                    <a:noFill/>
                  </a:tcPr>
                </a:tc>
                <a:tc>
                  <a:txBody>
                    <a:bodyPr/>
                    <a:lstStyle/>
                    <a:p>
                      <a:r>
                        <a:rPr lang="en" sz="1200">
                          <a:effectLst/>
                          <a:latin typeface="Helvetica" pitchFamily="2" charset="0"/>
                        </a:rPr>
                        <a:t>AlIZAIl</a:t>
                      </a:r>
                    </a:p>
                  </a:txBody>
                  <a:tcPr marL="0" marR="0" marT="0" marB="0">
                    <a:lnL>
                      <a:noFill/>
                    </a:lnL>
                    <a:lnR>
                      <a:noFill/>
                    </a:lnR>
                    <a:lnT>
                      <a:noFill/>
                    </a:lnT>
                    <a:lnB>
                      <a:noFill/>
                    </a:lnB>
                    <a:noFill/>
                  </a:tcPr>
                </a:tc>
                <a:tc>
                  <a:txBody>
                    <a:bodyPr/>
                    <a:lstStyle/>
                    <a:p>
                      <a:r>
                        <a:rPr lang="en" sz="1200">
                          <a:effectLst/>
                          <a:latin typeface="Helvetica" pitchFamily="2" charset="0"/>
                        </a:rPr>
                        <a:t>GB</a:t>
                      </a:r>
                    </a:p>
                  </a:txBody>
                  <a:tcPr marL="0" marR="0" marT="0" marB="0">
                    <a:lnL>
                      <a:noFill/>
                    </a:lnL>
                    <a:lnR>
                      <a:noFill/>
                    </a:lnR>
                    <a:lnT>
                      <a:noFill/>
                    </a:lnT>
                    <a:lnB>
                      <a:noFill/>
                    </a:lnB>
                    <a:noFill/>
                  </a:tcPr>
                </a:tc>
                <a:tc>
                  <a:txBody>
                    <a:bodyPr/>
                    <a:lstStyle/>
                    <a:p>
                      <a:r>
                        <a:rPr lang="zh-CN" altLang="en-US" sz="1200">
                          <a:effectLst/>
                          <a:latin typeface="Helvetica" pitchFamily="2" charset="0"/>
                        </a:rPr>
                        <a:t>秒级（掩盖困难）</a:t>
                      </a:r>
                    </a:p>
                  </a:txBody>
                  <a:tcPr marL="0" marR="0" marT="0" marB="0">
                    <a:lnL>
                      <a:noFill/>
                    </a:lnL>
                    <a:lnR>
                      <a:noFill/>
                    </a:lnR>
                    <a:lnT>
                      <a:noFill/>
                    </a:lnT>
                    <a:lnB>
                      <a:noFill/>
                    </a:lnB>
                    <a:noFill/>
                  </a:tcPr>
                </a:tc>
                <a:tc>
                  <a:txBody>
                    <a:bodyPr/>
                    <a:lstStyle/>
                    <a:p>
                      <a:r>
                        <a:rPr lang="zh-CN" altLang="en-US" sz="1200">
                          <a:effectLst/>
                          <a:latin typeface="Helvetica" pitchFamily="2" charset="0"/>
                        </a:rPr>
                        <a:t>跨节点</a:t>
                      </a:r>
                    </a:p>
                  </a:txBody>
                  <a:tcPr marL="0" marR="0" marT="0" marB="0">
                    <a:lnL>
                      <a:noFill/>
                    </a:lnL>
                    <a:lnR>
                      <a:noFill/>
                    </a:lnR>
                    <a:lnT>
                      <a:noFill/>
                    </a:lnT>
                    <a:lnB>
                      <a:noFill/>
                    </a:lnB>
                    <a:noFill/>
                  </a:tcPr>
                </a:tc>
                <a:extLst>
                  <a:ext uri="{0D108BD9-81ED-4DB2-BD59-A6C34878D82A}">
                    <a16:rowId xmlns:a16="http://schemas.microsoft.com/office/drawing/2014/main" val="3107004369"/>
                  </a:ext>
                </a:extLst>
              </a:tr>
              <a:tr h="675755">
                <a:tc>
                  <a:txBody>
                    <a:bodyPr/>
                    <a:lstStyle/>
                    <a:p>
                      <a:r>
                        <a:rPr lang="zh-CN" altLang="en-US" sz="1200">
                          <a:effectLst/>
                          <a:latin typeface="Helvetica" pitchFamily="2" charset="0"/>
                        </a:rPr>
                        <a:t>数据并行</a:t>
                      </a:r>
                    </a:p>
                    <a:p>
                      <a:r>
                        <a:rPr lang="en-US" altLang="zh-CN" sz="1200">
                          <a:effectLst/>
                          <a:latin typeface="Helvetica" pitchFamily="2" charset="0"/>
                        </a:rPr>
                        <a:t>(</a:t>
                      </a:r>
                      <a:r>
                        <a:rPr lang="en" sz="1200">
                          <a:effectLst/>
                          <a:latin typeface="Helvetica" pitchFamily="2" charset="0"/>
                        </a:rPr>
                        <a:t>DP)</a:t>
                      </a:r>
                    </a:p>
                  </a:txBody>
                  <a:tcPr marL="0" marR="0" marT="0" marB="0">
                    <a:lnL>
                      <a:noFill/>
                    </a:lnL>
                    <a:lnR>
                      <a:noFill/>
                    </a:lnR>
                    <a:lnT>
                      <a:noFill/>
                    </a:lnT>
                    <a:lnB>
                      <a:noFill/>
                    </a:lnB>
                    <a:noFill/>
                  </a:tcPr>
                </a:tc>
                <a:tc>
                  <a:txBody>
                    <a:bodyPr/>
                    <a:lstStyle/>
                    <a:p>
                      <a:r>
                        <a:rPr lang="en" sz="1200">
                          <a:effectLst/>
                          <a:latin typeface="Helvetica" pitchFamily="2" charset="0"/>
                        </a:rPr>
                        <a:t>AllReduce</a:t>
                      </a:r>
                    </a:p>
                  </a:txBody>
                  <a:tcPr marL="0" marR="0" marT="0" marB="0">
                    <a:lnL>
                      <a:noFill/>
                    </a:lnL>
                    <a:lnR>
                      <a:noFill/>
                    </a:lnR>
                    <a:lnT>
                      <a:noFill/>
                    </a:lnT>
                    <a:lnB>
                      <a:noFill/>
                    </a:lnB>
                    <a:noFill/>
                  </a:tcPr>
                </a:tc>
                <a:tc>
                  <a:txBody>
                    <a:bodyPr/>
                    <a:lstStyle/>
                    <a:p>
                      <a:r>
                        <a:rPr lang="en" sz="1200">
                          <a:effectLst/>
                          <a:latin typeface="Helvetica" pitchFamily="2" charset="0"/>
                        </a:rPr>
                        <a:t>GB</a:t>
                      </a:r>
                    </a:p>
                  </a:txBody>
                  <a:tcPr marL="0" marR="0" marT="0" marB="0">
                    <a:lnL>
                      <a:noFill/>
                    </a:lnL>
                    <a:lnR>
                      <a:noFill/>
                    </a:lnR>
                    <a:lnT>
                      <a:noFill/>
                    </a:lnT>
                    <a:lnB>
                      <a:noFill/>
                    </a:lnB>
                    <a:noFill/>
                  </a:tcPr>
                </a:tc>
                <a:tc>
                  <a:txBody>
                    <a:bodyPr/>
                    <a:lstStyle/>
                    <a:p>
                      <a:r>
                        <a:rPr lang="zh-CN" altLang="en-US" sz="1200">
                          <a:effectLst/>
                          <a:latin typeface="Helvetica" pitchFamily="2" charset="0"/>
                        </a:rPr>
                        <a:t>数十秒级（大</a:t>
                      </a:r>
                    </a:p>
                    <a:p>
                      <a:r>
                        <a:rPr lang="zh-CN" altLang="en-US" sz="1200">
                          <a:effectLst/>
                          <a:latin typeface="Helvetica" pitchFamily="2" charset="0"/>
                        </a:rPr>
                        <a:t>部分可掩盖）</a:t>
                      </a:r>
                    </a:p>
                  </a:txBody>
                  <a:tcPr marL="0" marR="0" marT="0" marB="0">
                    <a:lnL>
                      <a:noFill/>
                    </a:lnL>
                    <a:lnR>
                      <a:noFill/>
                    </a:lnR>
                    <a:lnT>
                      <a:noFill/>
                    </a:lnT>
                    <a:lnB>
                      <a:noFill/>
                    </a:lnB>
                    <a:noFill/>
                  </a:tcPr>
                </a:tc>
                <a:tc>
                  <a:txBody>
                    <a:bodyPr/>
                    <a:lstStyle/>
                    <a:p>
                      <a:r>
                        <a:rPr lang="zh-CN" altLang="en-US" sz="1200" dirty="0">
                          <a:effectLst/>
                          <a:latin typeface="Helvetica" pitchFamily="2" charset="0"/>
                        </a:rPr>
                        <a:t>跨节点高</a:t>
                      </a:r>
                    </a:p>
                    <a:p>
                      <a:r>
                        <a:rPr lang="zh-CN" altLang="en-US" sz="1200" dirty="0">
                          <a:effectLst/>
                          <a:latin typeface="Helvetica" pitchFamily="2" charset="0"/>
                        </a:rPr>
                        <a:t>吞吐</a:t>
                      </a:r>
                    </a:p>
                  </a:txBody>
                  <a:tcPr marL="0" marR="0" marT="0" marB="0">
                    <a:lnL>
                      <a:noFill/>
                    </a:lnL>
                    <a:lnR>
                      <a:noFill/>
                    </a:lnR>
                    <a:lnT>
                      <a:noFill/>
                    </a:lnT>
                    <a:lnB>
                      <a:noFill/>
                    </a:lnB>
                    <a:noFill/>
                  </a:tcPr>
                </a:tc>
                <a:extLst>
                  <a:ext uri="{0D108BD9-81ED-4DB2-BD59-A6C34878D82A}">
                    <a16:rowId xmlns:a16="http://schemas.microsoft.com/office/drawing/2014/main" val="2466873585"/>
                  </a:ext>
                </a:extLst>
              </a:tr>
            </a:tbl>
          </a:graphicData>
        </a:graphic>
      </p:graphicFrame>
    </p:spTree>
    <p:extLst>
      <p:ext uri="{BB962C8B-B14F-4D97-AF65-F5344CB8AC3E}">
        <p14:creationId xmlns:p14="http://schemas.microsoft.com/office/powerpoint/2010/main" val="117196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0AE54-8C24-BDA8-14B2-9B4C244E7C50}"/>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a:t>
            </a:r>
            <a:r>
              <a:rPr lang="en" altLang="zh-CN" dirty="0">
                <a:effectLst/>
                <a:latin typeface="Helvetica" pitchFamily="2" charset="0"/>
              </a:rPr>
              <a:t>l</a:t>
            </a:r>
            <a:r>
              <a:rPr lang="zh-CN" altLang="en-US" dirty="0">
                <a:effectLst/>
                <a:latin typeface="Helvetica" pitchFamily="2" charset="0"/>
              </a:rPr>
              <a:t>练集群挑战</a:t>
            </a:r>
            <a:r>
              <a:rPr lang="en-US" altLang="zh-CN" dirty="0">
                <a:effectLst/>
                <a:latin typeface="Helvetica" pitchFamily="2" charset="0"/>
              </a:rPr>
              <a:t>— </a:t>
            </a:r>
            <a:r>
              <a:rPr lang="zh-CN" altLang="en-US" dirty="0">
                <a:effectLst/>
                <a:latin typeface="Helvetica" pitchFamily="2" charset="0"/>
              </a:rPr>
              <a:t>超大规模组网：网络成本、功耗、通信效率带来巨大挑战</a:t>
            </a:r>
            <a:endParaRPr kumimoji="1" lang="zh-CN" altLang="en-US" dirty="0"/>
          </a:p>
        </p:txBody>
      </p:sp>
      <p:sp>
        <p:nvSpPr>
          <p:cNvPr id="3" name="内容占位符 2">
            <a:extLst>
              <a:ext uri="{FF2B5EF4-FFF2-40B4-BE49-F238E27FC236}">
                <a16:creationId xmlns:a16="http://schemas.microsoft.com/office/drawing/2014/main" id="{B92D406B-8D0D-0B91-E36C-E69A8C31B202}"/>
              </a:ext>
            </a:extLst>
          </p:cNvPr>
          <p:cNvSpPr>
            <a:spLocks noGrp="1"/>
          </p:cNvSpPr>
          <p:nvPr>
            <p:ph sz="half" idx="1"/>
          </p:nvPr>
        </p:nvSpPr>
        <p:spPr/>
        <p:txBody>
          <a:bodyPr/>
          <a:lstStyle/>
          <a:p>
            <a:r>
              <a:rPr lang="zh-CN" altLang="en-US" dirty="0">
                <a:effectLst/>
                <a:latin typeface="Helvetica" pitchFamily="2" charset="0"/>
              </a:rPr>
              <a:t>网络规模挑战：</a:t>
            </a:r>
            <a:r>
              <a:rPr lang="en-US" altLang="zh-CN" dirty="0">
                <a:effectLst/>
                <a:latin typeface="Helvetica" pitchFamily="2" charset="0"/>
              </a:rPr>
              <a:t>50</a:t>
            </a:r>
            <a:r>
              <a:rPr lang="en" altLang="zh-CN" dirty="0">
                <a:effectLst/>
                <a:latin typeface="Helvetica" pitchFamily="2" charset="0"/>
              </a:rPr>
              <a:t>E</a:t>
            </a:r>
            <a:r>
              <a:rPr lang="zh-CN" altLang="en-US" dirty="0">
                <a:effectLst/>
                <a:latin typeface="Helvetica" pitchFamily="2" charset="0"/>
              </a:rPr>
              <a:t>集群规模需</a:t>
            </a:r>
            <a:r>
              <a:rPr lang="en-US" altLang="zh-CN" dirty="0">
                <a:effectLst/>
                <a:latin typeface="Helvetica" pitchFamily="2" charset="0"/>
              </a:rPr>
              <a:t>128</a:t>
            </a:r>
            <a:r>
              <a:rPr lang="en" altLang="zh-CN" dirty="0">
                <a:effectLst/>
                <a:latin typeface="Helvetica" pitchFamily="2" charset="0"/>
              </a:rPr>
              <a:t>K NPU</a:t>
            </a:r>
            <a:r>
              <a:rPr lang="zh-CN" altLang="en-US" dirty="0">
                <a:effectLst/>
                <a:latin typeface="Helvetica" pitchFamily="2" charset="0"/>
              </a:rPr>
              <a:t>组网，网络能耗和成本面临巨大挑战</a:t>
            </a:r>
          </a:p>
          <a:p>
            <a:r>
              <a:rPr lang="en" altLang="zh-CN" dirty="0">
                <a:effectLst/>
                <a:latin typeface="Helvetica" pitchFamily="2" charset="0"/>
              </a:rPr>
              <a:t>Table 1</a:t>
            </a:r>
            <a:r>
              <a:rPr lang="zh-CN" altLang="en-US" dirty="0">
                <a:effectLst/>
                <a:latin typeface="Helvetica" pitchFamily="2" charset="0"/>
              </a:rPr>
              <a:t>超节点胖树组网交换芯片数量超</a:t>
            </a:r>
            <a:r>
              <a:rPr lang="en" altLang="zh-CN" dirty="0">
                <a:effectLst/>
                <a:latin typeface="Helvetica" pitchFamily="2" charset="0"/>
              </a:rPr>
              <a:t>NPU</a:t>
            </a:r>
            <a:r>
              <a:rPr lang="zh-CN" altLang="en-US" dirty="0">
                <a:effectLst/>
                <a:latin typeface="Helvetica" pitchFamily="2" charset="0"/>
              </a:rPr>
              <a:t>数</a:t>
            </a:r>
          </a:p>
          <a:p>
            <a:endParaRPr kumimoji="1" lang="zh-CN" altLang="en-US" dirty="0"/>
          </a:p>
        </p:txBody>
      </p:sp>
      <p:sp>
        <p:nvSpPr>
          <p:cNvPr id="7" name="内容占位符 6">
            <a:extLst>
              <a:ext uri="{FF2B5EF4-FFF2-40B4-BE49-F238E27FC236}">
                <a16:creationId xmlns:a16="http://schemas.microsoft.com/office/drawing/2014/main" id="{31121AFA-8858-DD86-FD3A-CC3D03AEF7D0}"/>
              </a:ext>
            </a:extLst>
          </p:cNvPr>
          <p:cNvSpPr>
            <a:spLocks noGrp="1"/>
          </p:cNvSpPr>
          <p:nvPr>
            <p:ph sz="half" idx="10"/>
          </p:nvPr>
        </p:nvSpPr>
        <p:spPr/>
        <p:txBody>
          <a:bodyPr/>
          <a:lstStyle/>
          <a:p>
            <a:r>
              <a:rPr lang="en" altLang="zh-CN" dirty="0">
                <a:effectLst/>
                <a:latin typeface="Helvetica" pitchFamily="2" charset="0"/>
              </a:rPr>
              <a:t>CX</a:t>
            </a:r>
            <a:r>
              <a:rPr lang="zh-CN" altLang="en-US" dirty="0">
                <a:effectLst/>
                <a:latin typeface="Helvetica" pitchFamily="2" charset="0"/>
              </a:rPr>
              <a:t>项目交换芯片功耗占比达到了</a:t>
            </a:r>
            <a:r>
              <a:rPr lang="en-US" altLang="zh-CN" dirty="0">
                <a:effectLst/>
                <a:latin typeface="Helvetica" pitchFamily="2" charset="0"/>
              </a:rPr>
              <a:t>~28%</a:t>
            </a:r>
            <a:r>
              <a:rPr lang="zh-CN" altLang="en-US" dirty="0">
                <a:effectLst/>
                <a:latin typeface="Helvetica" pitchFamily="2" charset="0"/>
              </a:rPr>
              <a:t>（不含光模块）</a:t>
            </a:r>
          </a:p>
          <a:p>
            <a:endParaRPr lang="zh-CN" altLang="en-US" dirty="0"/>
          </a:p>
        </p:txBody>
      </p:sp>
      <p:graphicFrame>
        <p:nvGraphicFramePr>
          <p:cNvPr id="8" name="内容占位符 4">
            <a:extLst>
              <a:ext uri="{FF2B5EF4-FFF2-40B4-BE49-F238E27FC236}">
                <a16:creationId xmlns:a16="http://schemas.microsoft.com/office/drawing/2014/main" id="{A7ABE47E-30CE-EFBE-9FD0-2876B932B87C}"/>
              </a:ext>
            </a:extLst>
          </p:cNvPr>
          <p:cNvGraphicFramePr>
            <a:graphicFrameLocks/>
          </p:cNvGraphicFramePr>
          <p:nvPr/>
        </p:nvGraphicFramePr>
        <p:xfrm>
          <a:off x="609655" y="3979340"/>
          <a:ext cx="5400675" cy="1314354"/>
        </p:xfrm>
        <a:graphic>
          <a:graphicData uri="http://schemas.openxmlformats.org/drawingml/2006/table">
            <a:tbl>
              <a:tblPr/>
              <a:tblGrid>
                <a:gridCol w="1800225">
                  <a:extLst>
                    <a:ext uri="{9D8B030D-6E8A-4147-A177-3AD203B41FA5}">
                      <a16:colId xmlns:a16="http://schemas.microsoft.com/office/drawing/2014/main" val="1464233243"/>
                    </a:ext>
                  </a:extLst>
                </a:gridCol>
                <a:gridCol w="1800225">
                  <a:extLst>
                    <a:ext uri="{9D8B030D-6E8A-4147-A177-3AD203B41FA5}">
                      <a16:colId xmlns:a16="http://schemas.microsoft.com/office/drawing/2014/main" val="482260153"/>
                    </a:ext>
                  </a:extLst>
                </a:gridCol>
                <a:gridCol w="1800225">
                  <a:extLst>
                    <a:ext uri="{9D8B030D-6E8A-4147-A177-3AD203B41FA5}">
                      <a16:colId xmlns:a16="http://schemas.microsoft.com/office/drawing/2014/main" val="741592261"/>
                    </a:ext>
                  </a:extLst>
                </a:gridCol>
              </a:tblGrid>
              <a:tr h="187765">
                <a:tc>
                  <a:txBody>
                    <a:bodyPr/>
                    <a:lstStyle/>
                    <a:p>
                      <a:endParaRPr lang="zh-CN" altLang="en-US" sz="1200">
                        <a:effectLst/>
                        <a:latin typeface="Helvetica" pitchFamily="2" charset="0"/>
                      </a:endParaRPr>
                    </a:p>
                  </a:txBody>
                  <a:tcPr marL="0" marR="0" marT="0" marB="0">
                    <a:lnL>
                      <a:noFill/>
                    </a:lnL>
                    <a:lnR>
                      <a:noFill/>
                    </a:lnR>
                    <a:lnT>
                      <a:noFill/>
                    </a:lnT>
                    <a:lnB>
                      <a:noFill/>
                    </a:lnB>
                    <a:noFill/>
                  </a:tcPr>
                </a:tc>
                <a:tc>
                  <a:txBody>
                    <a:bodyPr/>
                    <a:lstStyle/>
                    <a:p>
                      <a:r>
                        <a:rPr lang="en" sz="1200" dirty="0">
                          <a:effectLst/>
                          <a:latin typeface="Helvetica" pitchFamily="2" charset="0"/>
                        </a:rPr>
                        <a:t>DGX</a:t>
                      </a:r>
                      <a:r>
                        <a:rPr lang="zh-CN" altLang="en-US" sz="1200" dirty="0">
                          <a:effectLst/>
                          <a:latin typeface="Helvetica" pitchFamily="2" charset="0"/>
                        </a:rPr>
                        <a:t> </a:t>
                      </a:r>
                      <a:r>
                        <a:rPr lang="en-US" altLang="zh-CN" sz="1200" dirty="0">
                          <a:effectLst/>
                          <a:latin typeface="Helvetica" pitchFamily="2" charset="0"/>
                        </a:rPr>
                        <a:t>GH200</a:t>
                      </a:r>
                      <a:endParaRPr lang="en" sz="1200" dirty="0">
                        <a:effectLst/>
                        <a:latin typeface="Helvetica" pitchFamily="2" charset="0"/>
                      </a:endParaRPr>
                    </a:p>
                  </a:txBody>
                  <a:tcPr marL="0" marR="0" marT="0" marB="0">
                    <a:lnL>
                      <a:noFill/>
                    </a:lnL>
                    <a:lnR>
                      <a:noFill/>
                    </a:lnR>
                    <a:lnT>
                      <a:noFill/>
                    </a:lnT>
                    <a:lnB>
                      <a:noFill/>
                    </a:lnB>
                    <a:noFill/>
                  </a:tcPr>
                </a:tc>
                <a:tc>
                  <a:txBody>
                    <a:bodyPr/>
                    <a:lstStyle/>
                    <a:p>
                      <a:endParaRPr lang="en-US" altLang="zh-CN" sz="1200" dirty="0">
                        <a:effectLst/>
                        <a:latin typeface="Helvetica" pitchFamily="2" charset="0"/>
                      </a:endParaRPr>
                    </a:p>
                  </a:txBody>
                  <a:tcPr marL="0" marR="0" marT="0" marB="0">
                    <a:lnL>
                      <a:noFill/>
                    </a:lnL>
                    <a:lnR>
                      <a:noFill/>
                    </a:lnR>
                    <a:lnT>
                      <a:noFill/>
                    </a:lnT>
                    <a:lnB>
                      <a:noFill/>
                    </a:lnB>
                    <a:noFill/>
                  </a:tcPr>
                </a:tc>
                <a:extLst>
                  <a:ext uri="{0D108BD9-81ED-4DB2-BD59-A6C34878D82A}">
                    <a16:rowId xmlns:a16="http://schemas.microsoft.com/office/drawing/2014/main" val="4080192050"/>
                  </a:ext>
                </a:extLst>
              </a:tr>
              <a:tr h="187765">
                <a:tc>
                  <a:txBody>
                    <a:bodyPr/>
                    <a:lstStyle/>
                    <a:p>
                      <a:r>
                        <a:rPr lang="zh-CN" altLang="en-US" sz="1200">
                          <a:effectLst/>
                          <a:latin typeface="Helvetica" pitchFamily="2" charset="0"/>
                        </a:rPr>
                        <a:t>单节点构成</a:t>
                      </a:r>
                    </a:p>
                  </a:txBody>
                  <a:tcPr marL="0" marR="0" marT="0" marB="0">
                    <a:lnL>
                      <a:noFill/>
                    </a:lnL>
                    <a:lnR>
                      <a:noFill/>
                    </a:lnR>
                    <a:lnT>
                      <a:noFill/>
                    </a:lnT>
                    <a:lnB>
                      <a:noFill/>
                    </a:lnB>
                    <a:noFill/>
                  </a:tcPr>
                </a:tc>
                <a:tc>
                  <a:txBody>
                    <a:bodyPr/>
                    <a:lstStyle/>
                    <a:p>
                      <a:r>
                        <a:rPr lang="en" sz="1200">
                          <a:effectLst/>
                          <a:latin typeface="Helvetica" pitchFamily="2" charset="0"/>
                        </a:rPr>
                        <a:t>1*Grace + 1*Hopper</a:t>
                      </a:r>
                    </a:p>
                  </a:txBody>
                  <a:tcPr marL="0" marR="0" marT="0" marB="0">
                    <a:lnL>
                      <a:noFill/>
                    </a:lnL>
                    <a:lnR>
                      <a:noFill/>
                    </a:lnR>
                    <a:lnT>
                      <a:noFill/>
                    </a:lnT>
                    <a:lnB>
                      <a:noFill/>
                    </a:lnB>
                    <a:noFill/>
                  </a:tcPr>
                </a:tc>
                <a:tc>
                  <a:txBody>
                    <a:bodyPr/>
                    <a:lstStyle/>
                    <a:p>
                      <a:r>
                        <a:rPr lang="en-US" altLang="zh-CN" sz="1200">
                          <a:effectLst/>
                          <a:latin typeface="Helvetica" pitchFamily="2" charset="0"/>
                        </a:rPr>
                        <a:t>2*1630 + 4*1981</a:t>
                      </a:r>
                    </a:p>
                  </a:txBody>
                  <a:tcPr marL="0" marR="0" marT="0" marB="0">
                    <a:lnL>
                      <a:noFill/>
                    </a:lnL>
                    <a:lnR>
                      <a:noFill/>
                    </a:lnR>
                    <a:lnT>
                      <a:noFill/>
                    </a:lnT>
                    <a:lnB>
                      <a:noFill/>
                    </a:lnB>
                    <a:noFill/>
                  </a:tcPr>
                </a:tc>
                <a:extLst>
                  <a:ext uri="{0D108BD9-81ED-4DB2-BD59-A6C34878D82A}">
                    <a16:rowId xmlns:a16="http://schemas.microsoft.com/office/drawing/2014/main" val="3240476442"/>
                  </a:ext>
                </a:extLst>
              </a:tr>
              <a:tr h="187765">
                <a:tc>
                  <a:txBody>
                    <a:bodyPr/>
                    <a:lstStyle/>
                    <a:p>
                      <a:r>
                        <a:rPr lang="en" sz="1200">
                          <a:effectLst/>
                          <a:latin typeface="Helvetica" pitchFamily="2" charset="0"/>
                        </a:rPr>
                        <a:t>SuperPOD</a:t>
                      </a:r>
                      <a:r>
                        <a:rPr lang="zh-CN" altLang="en-US" sz="1200">
                          <a:effectLst/>
                          <a:latin typeface="Helvetica" pitchFamily="2" charset="0"/>
                        </a:rPr>
                        <a:t>构成</a:t>
                      </a:r>
                    </a:p>
                  </a:txBody>
                  <a:tcPr marL="0" marR="0" marT="0" marB="0">
                    <a:lnL>
                      <a:noFill/>
                    </a:lnL>
                    <a:lnR>
                      <a:noFill/>
                    </a:lnR>
                    <a:lnT>
                      <a:noFill/>
                    </a:lnT>
                    <a:lnB>
                      <a:noFill/>
                    </a:lnB>
                    <a:noFill/>
                  </a:tcPr>
                </a:tc>
                <a:tc>
                  <a:txBody>
                    <a:bodyPr/>
                    <a:lstStyle/>
                    <a:p>
                      <a:r>
                        <a:rPr lang="en" sz="1200">
                          <a:effectLst/>
                          <a:latin typeface="Helvetica" pitchFamily="2" charset="0"/>
                        </a:rPr>
                        <a:t>256*Grace + 256*Hopper</a:t>
                      </a:r>
                    </a:p>
                  </a:txBody>
                  <a:tcPr marL="0" marR="0" marT="0" marB="0">
                    <a:lnL>
                      <a:noFill/>
                    </a:lnL>
                    <a:lnR>
                      <a:noFill/>
                    </a:lnR>
                    <a:lnT>
                      <a:noFill/>
                    </a:lnT>
                    <a:lnB>
                      <a:noFill/>
                    </a:lnB>
                    <a:noFill/>
                  </a:tcPr>
                </a:tc>
                <a:tc>
                  <a:txBody>
                    <a:bodyPr/>
                    <a:lstStyle/>
                    <a:p>
                      <a:r>
                        <a:rPr lang="en-US" altLang="zh-CN" sz="1200">
                          <a:effectLst/>
                          <a:latin typeface="Helvetica" pitchFamily="2" charset="0"/>
                        </a:rPr>
                        <a:t>128*1630+64*1981</a:t>
                      </a:r>
                    </a:p>
                  </a:txBody>
                  <a:tcPr marL="0" marR="0" marT="0" marB="0">
                    <a:lnL>
                      <a:noFill/>
                    </a:lnL>
                    <a:lnR>
                      <a:noFill/>
                    </a:lnR>
                    <a:lnT>
                      <a:noFill/>
                    </a:lnT>
                    <a:lnB>
                      <a:noFill/>
                    </a:lnB>
                    <a:noFill/>
                  </a:tcPr>
                </a:tc>
                <a:extLst>
                  <a:ext uri="{0D108BD9-81ED-4DB2-BD59-A6C34878D82A}">
                    <a16:rowId xmlns:a16="http://schemas.microsoft.com/office/drawing/2014/main" val="1822129649"/>
                  </a:ext>
                </a:extLst>
              </a:tr>
              <a:tr h="187765">
                <a:tc>
                  <a:txBody>
                    <a:bodyPr/>
                    <a:lstStyle/>
                    <a:p>
                      <a:r>
                        <a:rPr lang="zh-CN" altLang="en-US" sz="1200">
                          <a:effectLst/>
                          <a:latin typeface="Helvetica" pitchFamily="2" charset="0"/>
                        </a:rPr>
                        <a:t>组网拓扑</a:t>
                      </a:r>
                    </a:p>
                  </a:txBody>
                  <a:tcPr marL="0" marR="0" marT="0" marB="0">
                    <a:lnL>
                      <a:noFill/>
                    </a:lnL>
                    <a:lnR>
                      <a:noFill/>
                    </a:lnR>
                    <a:lnT>
                      <a:noFill/>
                    </a:lnT>
                    <a:lnB>
                      <a:noFill/>
                    </a:lnB>
                    <a:noFill/>
                  </a:tcPr>
                </a:tc>
                <a:tc>
                  <a:txBody>
                    <a:bodyPr/>
                    <a:lstStyle/>
                    <a:p>
                      <a:r>
                        <a:rPr lang="zh-CN" altLang="en-US" sz="1200">
                          <a:effectLst/>
                          <a:latin typeface="Helvetica" pitchFamily="2" charset="0"/>
                        </a:rPr>
                        <a:t>二层胖树，</a:t>
                      </a:r>
                      <a:r>
                        <a:rPr lang="en-US" altLang="zh-CN" sz="1200">
                          <a:effectLst/>
                          <a:latin typeface="Helvetica" pitchFamily="2" charset="0"/>
                        </a:rPr>
                        <a:t>1:1</a:t>
                      </a:r>
                      <a:r>
                        <a:rPr lang="zh-CN" altLang="en-US" sz="1200">
                          <a:effectLst/>
                          <a:latin typeface="Helvetica" pitchFamily="2" charset="0"/>
                        </a:rPr>
                        <a:t>无缩减</a:t>
                      </a:r>
                    </a:p>
                  </a:txBody>
                  <a:tcPr marL="0" marR="0" marT="0" marB="0">
                    <a:lnL>
                      <a:noFill/>
                    </a:lnL>
                    <a:lnR>
                      <a:noFill/>
                    </a:lnR>
                    <a:lnT>
                      <a:noFill/>
                    </a:lnT>
                    <a:lnB>
                      <a:noFill/>
                    </a:lnB>
                    <a:noFill/>
                  </a:tcPr>
                </a:tc>
                <a:tc>
                  <a:txBody>
                    <a:bodyPr/>
                    <a:lstStyle/>
                    <a:p>
                      <a:r>
                        <a:rPr lang="zh-CN" altLang="en-US" sz="1200">
                          <a:effectLst/>
                          <a:latin typeface="Helvetica" pitchFamily="2" charset="0"/>
                        </a:rPr>
                        <a:t>二层胖树，</a:t>
                      </a:r>
                      <a:r>
                        <a:rPr lang="en-US" altLang="zh-CN" sz="1200">
                          <a:effectLst/>
                          <a:latin typeface="Helvetica" pitchFamily="2" charset="0"/>
                        </a:rPr>
                        <a:t>1:1</a:t>
                      </a:r>
                      <a:r>
                        <a:rPr lang="zh-CN" altLang="en-US" sz="1200">
                          <a:effectLst/>
                          <a:latin typeface="Helvetica" pitchFamily="2" charset="0"/>
                        </a:rPr>
                        <a:t>无缩减</a:t>
                      </a:r>
                    </a:p>
                  </a:txBody>
                  <a:tcPr marL="0" marR="0" marT="0" marB="0">
                    <a:lnL>
                      <a:noFill/>
                    </a:lnL>
                    <a:lnR>
                      <a:noFill/>
                    </a:lnR>
                    <a:lnT>
                      <a:noFill/>
                    </a:lnT>
                    <a:lnB>
                      <a:noFill/>
                    </a:lnB>
                    <a:noFill/>
                  </a:tcPr>
                </a:tc>
                <a:extLst>
                  <a:ext uri="{0D108BD9-81ED-4DB2-BD59-A6C34878D82A}">
                    <a16:rowId xmlns:a16="http://schemas.microsoft.com/office/drawing/2014/main" val="762271219"/>
                  </a:ext>
                </a:extLst>
              </a:tr>
              <a:tr h="375529">
                <a:tc>
                  <a:txBody>
                    <a:bodyPr/>
                    <a:lstStyle/>
                    <a:p>
                      <a:r>
                        <a:rPr lang="zh-CN" altLang="en-US" sz="1200">
                          <a:effectLst/>
                          <a:latin typeface="Helvetica" pitchFamily="2" charset="0"/>
                        </a:rPr>
                        <a:t>网络规模</a:t>
                      </a:r>
                    </a:p>
                  </a:txBody>
                  <a:tcPr marL="0" marR="0" marT="0" marB="0">
                    <a:lnL>
                      <a:noFill/>
                    </a:lnL>
                    <a:lnR>
                      <a:noFill/>
                    </a:lnR>
                    <a:lnT>
                      <a:noFill/>
                    </a:lnT>
                    <a:lnB>
                      <a:noFill/>
                    </a:lnB>
                    <a:noFill/>
                  </a:tcPr>
                </a:tc>
                <a:tc>
                  <a:txBody>
                    <a:bodyPr/>
                    <a:lstStyle/>
                    <a:p>
                      <a:r>
                        <a:rPr lang="en" sz="1200">
                          <a:effectLst/>
                          <a:latin typeface="Helvetica" pitchFamily="2" charset="0"/>
                        </a:rPr>
                        <a:t>96*L1 NVSwitch + 36*L2</a:t>
                      </a:r>
                    </a:p>
                    <a:p>
                      <a:r>
                        <a:rPr lang="en" sz="1200">
                          <a:effectLst/>
                          <a:latin typeface="Helvetica" pitchFamily="2" charset="0"/>
                        </a:rPr>
                        <a:t>NVSwitch [2*64 Ports]</a:t>
                      </a:r>
                    </a:p>
                  </a:txBody>
                  <a:tcPr marL="0" marR="0" marT="0" marB="0">
                    <a:lnL>
                      <a:noFill/>
                    </a:lnL>
                    <a:lnR>
                      <a:noFill/>
                    </a:lnR>
                    <a:lnT>
                      <a:noFill/>
                    </a:lnT>
                    <a:lnB>
                      <a:noFill/>
                    </a:lnB>
                    <a:noFill/>
                  </a:tcPr>
                </a:tc>
                <a:tc>
                  <a:txBody>
                    <a:bodyPr/>
                    <a:lstStyle/>
                    <a:p>
                      <a:r>
                        <a:rPr lang="en" sz="1200">
                          <a:effectLst/>
                          <a:latin typeface="Helvetica" pitchFamily="2" charset="0"/>
                        </a:rPr>
                        <a:t>HCCS: 64L1 +28L2</a:t>
                      </a:r>
                    </a:p>
                  </a:txBody>
                  <a:tcPr marL="0" marR="0" marT="0" marB="0">
                    <a:lnL>
                      <a:noFill/>
                    </a:lnL>
                    <a:lnR>
                      <a:noFill/>
                    </a:lnR>
                    <a:lnT>
                      <a:noFill/>
                    </a:lnT>
                    <a:lnB>
                      <a:noFill/>
                    </a:lnB>
                    <a:noFill/>
                  </a:tcPr>
                </a:tc>
                <a:extLst>
                  <a:ext uri="{0D108BD9-81ED-4DB2-BD59-A6C34878D82A}">
                    <a16:rowId xmlns:a16="http://schemas.microsoft.com/office/drawing/2014/main" val="130930516"/>
                  </a:ext>
                </a:extLst>
              </a:tr>
              <a:tr h="187765">
                <a:tc>
                  <a:txBody>
                    <a:bodyPr/>
                    <a:lstStyle/>
                    <a:p>
                      <a:r>
                        <a:rPr lang="zh-CN" altLang="en-US" sz="1200" dirty="0">
                          <a:effectLst/>
                          <a:latin typeface="Helvetica" pitchFamily="2" charset="0"/>
                        </a:rPr>
                        <a:t>总线平面交换芯片数</a:t>
                      </a:r>
                    </a:p>
                  </a:txBody>
                  <a:tcPr marL="0" marR="0" marT="0" marB="0">
                    <a:lnL>
                      <a:noFill/>
                    </a:lnL>
                    <a:lnR>
                      <a:noFill/>
                    </a:lnR>
                    <a:lnT>
                      <a:noFill/>
                    </a:lnT>
                    <a:lnB>
                      <a:noFill/>
                    </a:lnB>
                    <a:noFill/>
                  </a:tcPr>
                </a:tc>
                <a:tc>
                  <a:txBody>
                    <a:bodyPr/>
                    <a:lstStyle/>
                    <a:p>
                      <a:r>
                        <a:rPr lang="en" sz="1200">
                          <a:effectLst/>
                          <a:latin typeface="Helvetica" pitchFamily="2" charset="0"/>
                        </a:rPr>
                        <a:t>264 (256 NPU)</a:t>
                      </a:r>
                    </a:p>
                  </a:txBody>
                  <a:tcPr marL="0" marR="0" marT="0" marB="0">
                    <a:lnL>
                      <a:noFill/>
                    </a:lnL>
                    <a:lnR>
                      <a:noFill/>
                    </a:lnR>
                    <a:lnT>
                      <a:noFill/>
                    </a:lnT>
                    <a:lnB>
                      <a:noFill/>
                    </a:lnB>
                    <a:noFill/>
                  </a:tcPr>
                </a:tc>
                <a:tc>
                  <a:txBody>
                    <a:bodyPr/>
                    <a:lstStyle/>
                    <a:p>
                      <a:r>
                        <a:rPr lang="en" sz="1200" dirty="0">
                          <a:effectLst/>
                          <a:latin typeface="Helvetica" pitchFamily="2" charset="0"/>
                        </a:rPr>
                        <a:t>92 (64 NPU)</a:t>
                      </a:r>
                    </a:p>
                  </a:txBody>
                  <a:tcPr marL="0" marR="0" marT="0" marB="0">
                    <a:lnL>
                      <a:noFill/>
                    </a:lnL>
                    <a:lnR>
                      <a:noFill/>
                    </a:lnR>
                    <a:lnT>
                      <a:noFill/>
                    </a:lnT>
                    <a:lnB>
                      <a:noFill/>
                    </a:lnB>
                    <a:noFill/>
                  </a:tcPr>
                </a:tc>
                <a:extLst>
                  <a:ext uri="{0D108BD9-81ED-4DB2-BD59-A6C34878D82A}">
                    <a16:rowId xmlns:a16="http://schemas.microsoft.com/office/drawing/2014/main" val="868330058"/>
                  </a:ext>
                </a:extLst>
              </a:tr>
            </a:tbl>
          </a:graphicData>
        </a:graphic>
      </p:graphicFrame>
      <p:graphicFrame>
        <p:nvGraphicFramePr>
          <p:cNvPr id="9" name="表格 8">
            <a:extLst>
              <a:ext uri="{FF2B5EF4-FFF2-40B4-BE49-F238E27FC236}">
                <a16:creationId xmlns:a16="http://schemas.microsoft.com/office/drawing/2014/main" id="{470ABD30-86C3-FC7E-02EF-B0055B784060}"/>
              </a:ext>
            </a:extLst>
          </p:cNvPr>
          <p:cNvGraphicFramePr>
            <a:graphicFrameLocks noGrp="1"/>
          </p:cNvGraphicFramePr>
          <p:nvPr/>
        </p:nvGraphicFramePr>
        <p:xfrm>
          <a:off x="6023634" y="3979339"/>
          <a:ext cx="5787108" cy="2218482"/>
        </p:xfrm>
        <a:graphic>
          <a:graphicData uri="http://schemas.openxmlformats.org/drawingml/2006/table">
            <a:tbl>
              <a:tblPr/>
              <a:tblGrid>
                <a:gridCol w="1446777">
                  <a:extLst>
                    <a:ext uri="{9D8B030D-6E8A-4147-A177-3AD203B41FA5}">
                      <a16:colId xmlns:a16="http://schemas.microsoft.com/office/drawing/2014/main" val="3745432281"/>
                    </a:ext>
                  </a:extLst>
                </a:gridCol>
                <a:gridCol w="1446777">
                  <a:extLst>
                    <a:ext uri="{9D8B030D-6E8A-4147-A177-3AD203B41FA5}">
                      <a16:colId xmlns:a16="http://schemas.microsoft.com/office/drawing/2014/main" val="4126478983"/>
                    </a:ext>
                  </a:extLst>
                </a:gridCol>
                <a:gridCol w="1446777">
                  <a:extLst>
                    <a:ext uri="{9D8B030D-6E8A-4147-A177-3AD203B41FA5}">
                      <a16:colId xmlns:a16="http://schemas.microsoft.com/office/drawing/2014/main" val="3213076297"/>
                    </a:ext>
                  </a:extLst>
                </a:gridCol>
                <a:gridCol w="1446777">
                  <a:extLst>
                    <a:ext uri="{9D8B030D-6E8A-4147-A177-3AD203B41FA5}">
                      <a16:colId xmlns:a16="http://schemas.microsoft.com/office/drawing/2014/main" val="3746000385"/>
                    </a:ext>
                  </a:extLst>
                </a:gridCol>
              </a:tblGrid>
              <a:tr h="495654">
                <a:tc>
                  <a:txBody>
                    <a:bodyPr/>
                    <a:lstStyle/>
                    <a:p>
                      <a:br>
                        <a:rPr lang="zh-CN" altLang="en-US" dirty="0">
                          <a:effectLst/>
                          <a:latin typeface="Helvetica" pitchFamily="2" charset="0"/>
                        </a:rPr>
                      </a:br>
                      <a:endParaRPr lang="zh-CN" altLang="en-US" dirty="0">
                        <a:effectLst/>
                        <a:latin typeface="Helvetica" pitchFamily="2" charset="0"/>
                      </a:endParaRPr>
                    </a:p>
                  </a:txBody>
                  <a:tcPr marL="0" marR="0" marT="0" marB="0">
                    <a:lnL>
                      <a:noFill/>
                    </a:lnL>
                    <a:lnR>
                      <a:noFill/>
                    </a:lnR>
                    <a:lnT>
                      <a:noFill/>
                    </a:lnT>
                    <a:lnB>
                      <a:noFill/>
                    </a:lnB>
                    <a:noFill/>
                  </a:tcPr>
                </a:tc>
                <a:tc>
                  <a:txBody>
                    <a:bodyPr/>
                    <a:lstStyle/>
                    <a:p>
                      <a:r>
                        <a:rPr lang="zh-CN" altLang="en-US" dirty="0">
                          <a:effectLst/>
                          <a:latin typeface="Helvetica" pitchFamily="2" charset="0"/>
                        </a:rPr>
                        <a:t>芯片类型</a:t>
                      </a:r>
                    </a:p>
                  </a:txBody>
                  <a:tcPr marL="0" marR="0" marT="0" marB="0">
                    <a:lnL>
                      <a:noFill/>
                    </a:lnL>
                    <a:lnR>
                      <a:noFill/>
                    </a:lnR>
                    <a:lnT>
                      <a:noFill/>
                    </a:lnT>
                    <a:lnB>
                      <a:noFill/>
                    </a:lnB>
                    <a:noFill/>
                  </a:tcPr>
                </a:tc>
                <a:tc>
                  <a:txBody>
                    <a:bodyPr/>
                    <a:lstStyle/>
                    <a:p>
                      <a:r>
                        <a:rPr lang="zh-CN" altLang="en-US">
                          <a:effectLst/>
                          <a:latin typeface="Helvetica" pitchFamily="2" charset="0"/>
                        </a:rPr>
                        <a:t>数量</a:t>
                      </a:r>
                    </a:p>
                  </a:txBody>
                  <a:tcPr marL="0" marR="0" marT="0" marB="0">
                    <a:lnL>
                      <a:noFill/>
                    </a:lnL>
                    <a:lnR>
                      <a:noFill/>
                    </a:lnR>
                    <a:lnT>
                      <a:noFill/>
                    </a:lnT>
                    <a:lnB>
                      <a:noFill/>
                    </a:lnB>
                    <a:noFill/>
                  </a:tcPr>
                </a:tc>
                <a:tc>
                  <a:txBody>
                    <a:bodyPr/>
                    <a:lstStyle/>
                    <a:p>
                      <a:r>
                        <a:rPr lang="zh-CN" altLang="en-US" dirty="0">
                          <a:effectLst/>
                          <a:latin typeface="Helvetica" pitchFamily="2" charset="0"/>
                        </a:rPr>
                        <a:t>芯片总功耗（</a:t>
                      </a:r>
                      <a:r>
                        <a:rPr lang="en" dirty="0">
                          <a:effectLst/>
                          <a:latin typeface="Helvetica" pitchFamily="2" charset="0"/>
                        </a:rPr>
                        <a:t>W）</a:t>
                      </a:r>
                    </a:p>
                  </a:txBody>
                  <a:tcPr marL="0" marR="0" marT="0" marB="0">
                    <a:lnL>
                      <a:noFill/>
                    </a:lnL>
                    <a:lnR>
                      <a:noFill/>
                    </a:lnR>
                    <a:lnT>
                      <a:noFill/>
                    </a:lnT>
                    <a:lnB>
                      <a:noFill/>
                    </a:lnB>
                    <a:noFill/>
                  </a:tcPr>
                </a:tc>
                <a:extLst>
                  <a:ext uri="{0D108BD9-81ED-4DB2-BD59-A6C34878D82A}">
                    <a16:rowId xmlns:a16="http://schemas.microsoft.com/office/drawing/2014/main" val="3434881193"/>
                  </a:ext>
                </a:extLst>
              </a:tr>
              <a:tr h="495654">
                <a:tc rowSpan="3">
                  <a:txBody>
                    <a:bodyPr/>
                    <a:lstStyle/>
                    <a:p>
                      <a:r>
                        <a:rPr lang="en" sz="2400">
                          <a:effectLst/>
                          <a:latin typeface="Helvetica" pitchFamily="2" charset="0"/>
                        </a:rPr>
                        <a:t>AI</a:t>
                      </a:r>
                    </a:p>
                    <a:p>
                      <a:r>
                        <a:rPr lang="zh-CN" altLang="en-US" sz="2400">
                          <a:effectLst/>
                          <a:latin typeface="Helvetica" pitchFamily="2" charset="0"/>
                        </a:rPr>
                        <a:t>集群</a:t>
                      </a:r>
                    </a:p>
                  </a:txBody>
                  <a:tcPr marL="0" marR="0" marT="0" marB="0">
                    <a:lnL>
                      <a:noFill/>
                    </a:lnL>
                    <a:lnR>
                      <a:noFill/>
                    </a:lnR>
                    <a:lnT>
                      <a:noFill/>
                    </a:lnT>
                    <a:lnB>
                      <a:noFill/>
                    </a:lnB>
                    <a:noFill/>
                  </a:tcPr>
                </a:tc>
                <a:tc>
                  <a:txBody>
                    <a:bodyPr/>
                    <a:lstStyle/>
                    <a:p>
                      <a:r>
                        <a:rPr lang="en" sz="2400">
                          <a:effectLst/>
                          <a:latin typeface="Helvetica" pitchFamily="2" charset="0"/>
                        </a:rPr>
                        <a:t>CPU</a:t>
                      </a:r>
                      <a:r>
                        <a:rPr lang="zh-CN" altLang="en-US" sz="2400">
                          <a:effectLst/>
                          <a:latin typeface="Helvetica" pitchFamily="2" charset="0"/>
                        </a:rPr>
                        <a:t>芯片</a:t>
                      </a:r>
                    </a:p>
                  </a:txBody>
                  <a:tcPr marL="0" marR="0" marT="0" marB="0">
                    <a:lnL>
                      <a:noFill/>
                    </a:lnL>
                    <a:lnR>
                      <a:noFill/>
                    </a:lnR>
                    <a:lnT>
                      <a:noFill/>
                    </a:lnT>
                    <a:lnB>
                      <a:noFill/>
                    </a:lnB>
                    <a:noFill/>
                  </a:tcPr>
                </a:tc>
                <a:tc>
                  <a:txBody>
                    <a:bodyPr/>
                    <a:lstStyle/>
                    <a:p>
                      <a:r>
                        <a:rPr lang="en-US" altLang="zh-CN" sz="2400" dirty="0">
                          <a:effectLst/>
                          <a:latin typeface="Helvetica" pitchFamily="2" charset="0"/>
                        </a:rPr>
                        <a:t>10668</a:t>
                      </a:r>
                    </a:p>
                  </a:txBody>
                  <a:tcPr marL="0" marR="0" marT="0" marB="0">
                    <a:lnL>
                      <a:noFill/>
                    </a:lnL>
                    <a:lnR>
                      <a:noFill/>
                    </a:lnR>
                    <a:lnT>
                      <a:noFill/>
                    </a:lnT>
                    <a:lnB>
                      <a:noFill/>
                    </a:lnB>
                    <a:noFill/>
                  </a:tcPr>
                </a:tc>
                <a:tc>
                  <a:txBody>
                    <a:bodyPr/>
                    <a:lstStyle/>
                    <a:p>
                      <a:r>
                        <a:rPr lang="en-US" altLang="zh-CN" sz="2400">
                          <a:effectLst/>
                          <a:latin typeface="Helvetica" pitchFamily="2" charset="0"/>
                        </a:rPr>
                        <a:t>3733800</a:t>
                      </a:r>
                    </a:p>
                  </a:txBody>
                  <a:tcPr marL="0" marR="0" marT="0" marB="0">
                    <a:lnL>
                      <a:noFill/>
                    </a:lnL>
                    <a:lnR>
                      <a:noFill/>
                    </a:lnR>
                    <a:lnT>
                      <a:noFill/>
                    </a:lnT>
                    <a:lnB>
                      <a:noFill/>
                    </a:lnB>
                    <a:noFill/>
                  </a:tcPr>
                </a:tc>
                <a:extLst>
                  <a:ext uri="{0D108BD9-81ED-4DB2-BD59-A6C34878D82A}">
                    <a16:rowId xmlns:a16="http://schemas.microsoft.com/office/drawing/2014/main" val="336322379"/>
                  </a:ext>
                </a:extLst>
              </a:tr>
              <a:tr h="495654">
                <a:tc vMerge="1">
                  <a:txBody>
                    <a:bodyPr/>
                    <a:lstStyle/>
                    <a:p>
                      <a:endParaRPr lang="zh-CN" altLang="en-US"/>
                    </a:p>
                  </a:txBody>
                  <a:tcPr/>
                </a:tc>
                <a:tc>
                  <a:txBody>
                    <a:bodyPr/>
                    <a:lstStyle/>
                    <a:p>
                      <a:r>
                        <a:rPr lang="en" sz="2400">
                          <a:effectLst/>
                          <a:latin typeface="Helvetica" pitchFamily="2" charset="0"/>
                        </a:rPr>
                        <a:t>NPU</a:t>
                      </a:r>
                      <a:r>
                        <a:rPr lang="zh-CN" altLang="en-US" sz="2400">
                          <a:effectLst/>
                          <a:latin typeface="Helvetica" pitchFamily="2" charset="0"/>
                        </a:rPr>
                        <a:t>芯片</a:t>
                      </a:r>
                    </a:p>
                  </a:txBody>
                  <a:tcPr marL="0" marR="0" marT="0" marB="0">
                    <a:lnL>
                      <a:noFill/>
                    </a:lnL>
                    <a:lnR>
                      <a:noFill/>
                    </a:lnR>
                    <a:lnT>
                      <a:noFill/>
                    </a:lnT>
                    <a:lnB>
                      <a:noFill/>
                    </a:lnB>
                    <a:noFill/>
                  </a:tcPr>
                </a:tc>
                <a:tc>
                  <a:txBody>
                    <a:bodyPr/>
                    <a:lstStyle/>
                    <a:p>
                      <a:r>
                        <a:rPr lang="en-US" altLang="zh-CN" sz="2400">
                          <a:effectLst/>
                          <a:latin typeface="Helvetica" pitchFamily="2" charset="0"/>
                        </a:rPr>
                        <a:t>21336</a:t>
                      </a:r>
                    </a:p>
                  </a:txBody>
                  <a:tcPr marL="0" marR="0" marT="0" marB="0">
                    <a:lnL>
                      <a:noFill/>
                    </a:lnL>
                    <a:lnR>
                      <a:noFill/>
                    </a:lnR>
                    <a:lnT>
                      <a:noFill/>
                    </a:lnT>
                    <a:lnB>
                      <a:noFill/>
                    </a:lnB>
                    <a:noFill/>
                  </a:tcPr>
                </a:tc>
                <a:tc>
                  <a:txBody>
                    <a:bodyPr/>
                    <a:lstStyle/>
                    <a:p>
                      <a:r>
                        <a:rPr lang="en-US" altLang="zh-CN" sz="2400">
                          <a:effectLst/>
                          <a:latin typeface="Helvetica" pitchFamily="2" charset="0"/>
                        </a:rPr>
                        <a:t>20269200</a:t>
                      </a:r>
                    </a:p>
                  </a:txBody>
                  <a:tcPr marL="0" marR="0" marT="0" marB="0">
                    <a:lnL>
                      <a:noFill/>
                    </a:lnL>
                    <a:lnR>
                      <a:noFill/>
                    </a:lnR>
                    <a:lnT>
                      <a:noFill/>
                    </a:lnT>
                    <a:lnB>
                      <a:noFill/>
                    </a:lnB>
                    <a:noFill/>
                  </a:tcPr>
                </a:tc>
                <a:extLst>
                  <a:ext uri="{0D108BD9-81ED-4DB2-BD59-A6C34878D82A}">
                    <a16:rowId xmlns:a16="http://schemas.microsoft.com/office/drawing/2014/main" val="718769479"/>
                  </a:ext>
                </a:extLst>
              </a:tr>
              <a:tr h="495654">
                <a:tc vMerge="1">
                  <a:txBody>
                    <a:bodyPr/>
                    <a:lstStyle/>
                    <a:p>
                      <a:endParaRPr lang="zh-CN" altLang="en-US"/>
                    </a:p>
                  </a:txBody>
                  <a:tcPr/>
                </a:tc>
                <a:tc>
                  <a:txBody>
                    <a:bodyPr/>
                    <a:lstStyle/>
                    <a:p>
                      <a:r>
                        <a:rPr lang="zh-CN" altLang="en-US" sz="2400">
                          <a:effectLst/>
                          <a:latin typeface="Helvetica" pitchFamily="2" charset="0"/>
                        </a:rPr>
                        <a:t>交换芯片</a:t>
                      </a:r>
                    </a:p>
                  </a:txBody>
                  <a:tcPr marL="0" marR="0" marT="0" marB="0">
                    <a:lnL>
                      <a:noFill/>
                    </a:lnL>
                    <a:lnR>
                      <a:noFill/>
                    </a:lnR>
                    <a:lnT>
                      <a:noFill/>
                    </a:lnT>
                    <a:lnB>
                      <a:noFill/>
                    </a:lnB>
                    <a:noFill/>
                  </a:tcPr>
                </a:tc>
                <a:tc>
                  <a:txBody>
                    <a:bodyPr/>
                    <a:lstStyle/>
                    <a:p>
                      <a:r>
                        <a:rPr lang="en-US" altLang="zh-CN" sz="2400">
                          <a:effectLst/>
                          <a:latin typeface="Helvetica" pitchFamily="2" charset="0"/>
                        </a:rPr>
                        <a:t>42200</a:t>
                      </a:r>
                    </a:p>
                  </a:txBody>
                  <a:tcPr marL="0" marR="0" marT="0" marB="0">
                    <a:lnL>
                      <a:noFill/>
                    </a:lnL>
                    <a:lnR>
                      <a:noFill/>
                    </a:lnR>
                    <a:lnT>
                      <a:noFill/>
                    </a:lnT>
                    <a:lnB>
                      <a:noFill/>
                    </a:lnB>
                    <a:noFill/>
                  </a:tcPr>
                </a:tc>
                <a:tc>
                  <a:txBody>
                    <a:bodyPr/>
                    <a:lstStyle/>
                    <a:p>
                      <a:r>
                        <a:rPr lang="en-US" altLang="zh-CN" sz="2400" dirty="0">
                          <a:effectLst/>
                          <a:latin typeface="Helvetica" pitchFamily="2" charset="0"/>
                        </a:rPr>
                        <a:t>9284000</a:t>
                      </a:r>
                    </a:p>
                  </a:txBody>
                  <a:tcPr marL="0" marR="0" marT="0" marB="0">
                    <a:lnL>
                      <a:noFill/>
                    </a:lnL>
                    <a:lnR>
                      <a:noFill/>
                    </a:lnR>
                    <a:lnT>
                      <a:noFill/>
                    </a:lnT>
                    <a:lnB>
                      <a:noFill/>
                    </a:lnB>
                    <a:noFill/>
                  </a:tcPr>
                </a:tc>
                <a:extLst>
                  <a:ext uri="{0D108BD9-81ED-4DB2-BD59-A6C34878D82A}">
                    <a16:rowId xmlns:a16="http://schemas.microsoft.com/office/drawing/2014/main" val="3668973220"/>
                  </a:ext>
                </a:extLst>
              </a:tr>
            </a:tbl>
          </a:graphicData>
        </a:graphic>
      </p:graphicFrame>
    </p:spTree>
    <p:extLst>
      <p:ext uri="{BB962C8B-B14F-4D97-AF65-F5344CB8AC3E}">
        <p14:creationId xmlns:p14="http://schemas.microsoft.com/office/powerpoint/2010/main" val="281826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r>
              <a:rPr lang="zh-CN" altLang="en-US" dirty="0"/>
              <a:t>  </a:t>
            </a:r>
            <a:r>
              <a:rPr lang="en" altLang="zh-CN" u="sng" dirty="0" err="1"/>
              <a:t>github.com</a:t>
            </a:r>
            <a:r>
              <a:rPr lang="en" altLang="zh-CN" u="sng" dirty="0"/>
              <a:t>/</a:t>
            </a:r>
            <a:r>
              <a:rPr lang="en" altLang="zh-CN" u="sng" dirty="0" err="1"/>
              <a:t>Infrasys</a:t>
            </a:r>
            <a:r>
              <a:rPr lang="en" altLang="zh-CN" u="sng" dirty="0"/>
              <a:t>-AI/AIInfra</a:t>
            </a:r>
            <a:endParaRPr lang="zh-CN" altLang="en-US" u="sng"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88555-56C7-6C3C-81AA-95A39CAD67C3}"/>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a:t>
            </a:r>
            <a:r>
              <a:rPr lang="en" altLang="zh-CN" dirty="0">
                <a:effectLst/>
                <a:latin typeface="Helvetica" pitchFamily="2" charset="0"/>
              </a:rPr>
              <a:t>l</a:t>
            </a:r>
            <a:r>
              <a:rPr lang="zh-CN" altLang="en-US" dirty="0">
                <a:effectLst/>
                <a:latin typeface="Helvetica" pitchFamily="2" charset="0"/>
              </a:rPr>
              <a:t>练集群挑战</a:t>
            </a:r>
            <a:r>
              <a:rPr lang="en-US" altLang="zh-CN" dirty="0">
                <a:effectLst/>
                <a:latin typeface="Helvetica" pitchFamily="2" charset="0"/>
              </a:rPr>
              <a:t>— </a:t>
            </a:r>
            <a:r>
              <a:rPr lang="zh-CN" altLang="en-US" dirty="0">
                <a:effectLst/>
                <a:latin typeface="Helvetica" pitchFamily="2" charset="0"/>
              </a:rPr>
              <a:t>超大规模组网：网络成本、功耗、通信效率带来巨大挑战</a:t>
            </a:r>
            <a:endParaRPr kumimoji="1" lang="zh-CN" altLang="en-US" dirty="0"/>
          </a:p>
        </p:txBody>
      </p:sp>
      <p:sp>
        <p:nvSpPr>
          <p:cNvPr id="3" name="内容占位符 2">
            <a:extLst>
              <a:ext uri="{FF2B5EF4-FFF2-40B4-BE49-F238E27FC236}">
                <a16:creationId xmlns:a16="http://schemas.microsoft.com/office/drawing/2014/main" id="{C5B37E1C-746C-C695-F67C-31385B16879B}"/>
              </a:ext>
            </a:extLst>
          </p:cNvPr>
          <p:cNvSpPr>
            <a:spLocks noGrp="1"/>
          </p:cNvSpPr>
          <p:nvPr>
            <p:ph sz="half" idx="1"/>
          </p:nvPr>
        </p:nvSpPr>
        <p:spPr/>
        <p:txBody>
          <a:bodyPr/>
          <a:lstStyle/>
          <a:p>
            <a:r>
              <a:rPr lang="zh-CN" altLang="en-US" dirty="0">
                <a:effectLst/>
                <a:latin typeface="Helvetica" pitchFamily="2" charset="0"/>
              </a:rPr>
              <a:t>网络效率挑战：网络带宽、联算比和网络传输效率都会影响训练通信占比，进而影响训练性能</a:t>
            </a:r>
          </a:p>
          <a:p>
            <a:r>
              <a:rPr lang="zh-CN" altLang="en-US" dirty="0">
                <a:effectLst/>
                <a:latin typeface="Helvetica" pitchFamily="2" charset="0"/>
              </a:rPr>
              <a:t>短期内单芯片算力落后，以带宽补算力缩小差距</a:t>
            </a:r>
          </a:p>
          <a:p>
            <a:endParaRPr kumimoji="1" lang="zh-CN" altLang="en-US" dirty="0"/>
          </a:p>
        </p:txBody>
      </p:sp>
      <p:sp>
        <p:nvSpPr>
          <p:cNvPr id="7" name="内容占位符 6">
            <a:extLst>
              <a:ext uri="{FF2B5EF4-FFF2-40B4-BE49-F238E27FC236}">
                <a16:creationId xmlns:a16="http://schemas.microsoft.com/office/drawing/2014/main" id="{2C22267F-268E-62E6-43CE-917C386684FC}"/>
              </a:ext>
            </a:extLst>
          </p:cNvPr>
          <p:cNvSpPr>
            <a:spLocks noGrp="1"/>
          </p:cNvSpPr>
          <p:nvPr>
            <p:ph sz="half" idx="10"/>
          </p:nvPr>
        </p:nvSpPr>
        <p:spPr/>
        <p:txBody>
          <a:bodyPr/>
          <a:lstStyle/>
          <a:p>
            <a:endParaRPr lang="zh-CN" altLang="en-US"/>
          </a:p>
        </p:txBody>
      </p:sp>
      <p:graphicFrame>
        <p:nvGraphicFramePr>
          <p:cNvPr id="8" name="内容占位符 4">
            <a:extLst>
              <a:ext uri="{FF2B5EF4-FFF2-40B4-BE49-F238E27FC236}">
                <a16:creationId xmlns:a16="http://schemas.microsoft.com/office/drawing/2014/main" id="{00704C19-1B92-F1C3-63FB-C15784467572}"/>
              </a:ext>
            </a:extLst>
          </p:cNvPr>
          <p:cNvGraphicFramePr>
            <a:graphicFrameLocks/>
          </p:cNvGraphicFramePr>
          <p:nvPr/>
        </p:nvGraphicFramePr>
        <p:xfrm>
          <a:off x="609655" y="4332093"/>
          <a:ext cx="5400675" cy="1126588"/>
        </p:xfrm>
        <a:graphic>
          <a:graphicData uri="http://schemas.openxmlformats.org/drawingml/2006/table">
            <a:tbl>
              <a:tblPr/>
              <a:tblGrid>
                <a:gridCol w="771525">
                  <a:extLst>
                    <a:ext uri="{9D8B030D-6E8A-4147-A177-3AD203B41FA5}">
                      <a16:colId xmlns:a16="http://schemas.microsoft.com/office/drawing/2014/main" val="3452192494"/>
                    </a:ext>
                  </a:extLst>
                </a:gridCol>
                <a:gridCol w="771525">
                  <a:extLst>
                    <a:ext uri="{9D8B030D-6E8A-4147-A177-3AD203B41FA5}">
                      <a16:colId xmlns:a16="http://schemas.microsoft.com/office/drawing/2014/main" val="2403147813"/>
                    </a:ext>
                  </a:extLst>
                </a:gridCol>
                <a:gridCol w="771525">
                  <a:extLst>
                    <a:ext uri="{9D8B030D-6E8A-4147-A177-3AD203B41FA5}">
                      <a16:colId xmlns:a16="http://schemas.microsoft.com/office/drawing/2014/main" val="4129700872"/>
                    </a:ext>
                  </a:extLst>
                </a:gridCol>
                <a:gridCol w="771525">
                  <a:extLst>
                    <a:ext uri="{9D8B030D-6E8A-4147-A177-3AD203B41FA5}">
                      <a16:colId xmlns:a16="http://schemas.microsoft.com/office/drawing/2014/main" val="3081762038"/>
                    </a:ext>
                  </a:extLst>
                </a:gridCol>
                <a:gridCol w="771525">
                  <a:extLst>
                    <a:ext uri="{9D8B030D-6E8A-4147-A177-3AD203B41FA5}">
                      <a16:colId xmlns:a16="http://schemas.microsoft.com/office/drawing/2014/main" val="4197781545"/>
                    </a:ext>
                  </a:extLst>
                </a:gridCol>
                <a:gridCol w="771525">
                  <a:extLst>
                    <a:ext uri="{9D8B030D-6E8A-4147-A177-3AD203B41FA5}">
                      <a16:colId xmlns:a16="http://schemas.microsoft.com/office/drawing/2014/main" val="485164289"/>
                    </a:ext>
                  </a:extLst>
                </a:gridCol>
                <a:gridCol w="771525">
                  <a:extLst>
                    <a:ext uri="{9D8B030D-6E8A-4147-A177-3AD203B41FA5}">
                      <a16:colId xmlns:a16="http://schemas.microsoft.com/office/drawing/2014/main" val="4092465551"/>
                    </a:ext>
                  </a:extLst>
                </a:gridCol>
              </a:tblGrid>
              <a:tr h="563294">
                <a:tc>
                  <a:txBody>
                    <a:bodyPr/>
                    <a:lstStyle/>
                    <a:p>
                      <a:r>
                        <a:rPr lang="zh-CN" altLang="en-US" sz="1200">
                          <a:effectLst/>
                          <a:latin typeface="Helvetica" pitchFamily="2" charset="0"/>
                        </a:rPr>
                        <a:t>超节点规模</a:t>
                      </a:r>
                    </a:p>
                  </a:txBody>
                  <a:tcPr marL="0" marR="0" marT="0" marB="0">
                    <a:lnL>
                      <a:noFill/>
                    </a:lnL>
                    <a:lnR>
                      <a:noFill/>
                    </a:lnR>
                    <a:lnT>
                      <a:noFill/>
                    </a:lnT>
                    <a:lnB>
                      <a:noFill/>
                    </a:lnB>
                    <a:noFill/>
                  </a:tcPr>
                </a:tc>
                <a:tc>
                  <a:txBody>
                    <a:bodyPr/>
                    <a:lstStyle/>
                    <a:p>
                      <a:r>
                        <a:rPr lang="zh-CN" altLang="en-US" sz="1200">
                          <a:effectLst/>
                          <a:latin typeface="Helvetica" pitchFamily="2" charset="0"/>
                        </a:rPr>
                        <a:t>无超节点</a:t>
                      </a:r>
                    </a:p>
                    <a:p>
                      <a:r>
                        <a:rPr lang="zh-CN" altLang="en-US" sz="1200">
                          <a:effectLst/>
                          <a:latin typeface="Helvetica" pitchFamily="2" charset="0"/>
                        </a:rPr>
                        <a:t>（服务器堆叠）</a:t>
                      </a:r>
                    </a:p>
                  </a:txBody>
                  <a:tcPr marL="0" marR="0" marT="0" marB="0">
                    <a:lnL>
                      <a:noFill/>
                    </a:lnL>
                    <a:lnR>
                      <a:noFill/>
                    </a:lnR>
                    <a:lnT>
                      <a:noFill/>
                    </a:lnT>
                    <a:lnB>
                      <a:noFill/>
                    </a:lnB>
                    <a:noFill/>
                  </a:tcPr>
                </a:tc>
                <a:tc>
                  <a:txBody>
                    <a:bodyPr/>
                    <a:lstStyle/>
                    <a:p>
                      <a:r>
                        <a:rPr lang="en" sz="1200">
                          <a:effectLst/>
                          <a:latin typeface="Helvetica" pitchFamily="2" charset="0"/>
                        </a:rPr>
                        <a:t>TG</a:t>
                      </a:r>
                    </a:p>
                    <a:p>
                      <a:r>
                        <a:rPr lang="en" sz="1200">
                          <a:effectLst/>
                          <a:latin typeface="Helvetica" pitchFamily="2" charset="0"/>
                        </a:rPr>
                        <a:t>64</a:t>
                      </a:r>
                    </a:p>
                  </a:txBody>
                  <a:tcPr marL="0" marR="0" marT="0" marB="0">
                    <a:lnL>
                      <a:noFill/>
                    </a:lnL>
                    <a:lnR>
                      <a:noFill/>
                    </a:lnR>
                    <a:lnT>
                      <a:noFill/>
                    </a:lnT>
                    <a:lnB>
                      <a:noFill/>
                    </a:lnB>
                    <a:noFill/>
                  </a:tcPr>
                </a:tc>
                <a:tc>
                  <a:txBody>
                    <a:bodyPr/>
                    <a:lstStyle/>
                    <a:p>
                      <a:r>
                        <a:rPr lang="en" sz="1200">
                          <a:effectLst/>
                          <a:latin typeface="Helvetica" pitchFamily="2" charset="0"/>
                        </a:rPr>
                        <a:t>TG</a:t>
                      </a:r>
                    </a:p>
                    <a:p>
                      <a:r>
                        <a:rPr lang="en" sz="1200">
                          <a:effectLst/>
                          <a:latin typeface="Helvetica" pitchFamily="2" charset="0"/>
                        </a:rPr>
                        <a:t>128</a:t>
                      </a:r>
                    </a:p>
                  </a:txBody>
                  <a:tcPr marL="0" marR="0" marT="0" marB="0">
                    <a:lnL>
                      <a:noFill/>
                    </a:lnL>
                    <a:lnR>
                      <a:noFill/>
                    </a:lnR>
                    <a:lnT>
                      <a:noFill/>
                    </a:lnT>
                    <a:lnB>
                      <a:noFill/>
                    </a:lnB>
                    <a:noFill/>
                  </a:tcPr>
                </a:tc>
                <a:tc>
                  <a:txBody>
                    <a:bodyPr/>
                    <a:lstStyle/>
                    <a:p>
                      <a:r>
                        <a:rPr lang="en" sz="1200">
                          <a:effectLst/>
                          <a:latin typeface="Helvetica" pitchFamily="2" charset="0"/>
                        </a:rPr>
                        <a:t>TG</a:t>
                      </a:r>
                    </a:p>
                    <a:p>
                      <a:r>
                        <a:rPr lang="en" sz="1200">
                          <a:effectLst/>
                          <a:latin typeface="Helvetica" pitchFamily="2" charset="0"/>
                        </a:rPr>
                        <a:t>256</a:t>
                      </a:r>
                    </a:p>
                  </a:txBody>
                  <a:tcPr marL="0" marR="0" marT="0" marB="0">
                    <a:lnL>
                      <a:noFill/>
                    </a:lnL>
                    <a:lnR>
                      <a:noFill/>
                    </a:lnR>
                    <a:lnT>
                      <a:noFill/>
                    </a:lnT>
                    <a:lnB>
                      <a:noFill/>
                    </a:lnB>
                    <a:noFill/>
                  </a:tcPr>
                </a:tc>
                <a:tc>
                  <a:txBody>
                    <a:bodyPr/>
                    <a:lstStyle/>
                    <a:p>
                      <a:r>
                        <a:rPr lang="en" sz="1200">
                          <a:effectLst/>
                          <a:latin typeface="Helvetica" pitchFamily="2" charset="0"/>
                        </a:rPr>
                        <a:t>TG</a:t>
                      </a:r>
                    </a:p>
                    <a:p>
                      <a:r>
                        <a:rPr lang="en" sz="1200">
                          <a:effectLst/>
                          <a:latin typeface="Helvetica" pitchFamily="2" charset="0"/>
                        </a:rPr>
                        <a:t>512</a:t>
                      </a:r>
                    </a:p>
                  </a:txBody>
                  <a:tcPr marL="0" marR="0" marT="0" marB="0">
                    <a:lnL>
                      <a:noFill/>
                    </a:lnL>
                    <a:lnR>
                      <a:noFill/>
                    </a:lnR>
                    <a:lnT>
                      <a:noFill/>
                    </a:lnT>
                    <a:lnB>
                      <a:noFill/>
                    </a:lnB>
                    <a:noFill/>
                  </a:tcPr>
                </a:tc>
                <a:tc>
                  <a:txBody>
                    <a:bodyPr/>
                    <a:lstStyle/>
                    <a:p>
                      <a:r>
                        <a:rPr lang="en" sz="1200">
                          <a:effectLst/>
                          <a:latin typeface="Helvetica" pitchFamily="2" charset="0"/>
                        </a:rPr>
                        <a:t>H100</a:t>
                      </a:r>
                    </a:p>
                    <a:p>
                      <a:r>
                        <a:rPr lang="en" sz="1200">
                          <a:effectLst/>
                          <a:latin typeface="Helvetica" pitchFamily="2" charset="0"/>
                        </a:rPr>
                        <a:t>256</a:t>
                      </a:r>
                    </a:p>
                  </a:txBody>
                  <a:tcPr marL="0" marR="0" marT="0" marB="0">
                    <a:lnL>
                      <a:noFill/>
                    </a:lnL>
                    <a:lnR>
                      <a:noFill/>
                    </a:lnR>
                    <a:lnT>
                      <a:noFill/>
                    </a:lnT>
                    <a:lnB>
                      <a:noFill/>
                    </a:lnB>
                    <a:noFill/>
                  </a:tcPr>
                </a:tc>
                <a:extLst>
                  <a:ext uri="{0D108BD9-81ED-4DB2-BD59-A6C34878D82A}">
                    <a16:rowId xmlns:a16="http://schemas.microsoft.com/office/drawing/2014/main" val="807436004"/>
                  </a:ext>
                </a:extLst>
              </a:tr>
              <a:tr h="187765">
                <a:tc>
                  <a:txBody>
                    <a:bodyPr/>
                    <a:lstStyle/>
                    <a:p>
                      <a:r>
                        <a:rPr lang="zh-CN" altLang="en-US" sz="1200">
                          <a:effectLst/>
                          <a:latin typeface="Helvetica" pitchFamily="2" charset="0"/>
                        </a:rPr>
                        <a:t>训练性能</a:t>
                      </a:r>
                    </a:p>
                  </a:txBody>
                  <a:tcPr marL="0" marR="0" marT="0" marB="0">
                    <a:lnL>
                      <a:noFill/>
                    </a:lnL>
                    <a:lnR>
                      <a:noFill/>
                    </a:lnR>
                    <a:lnT>
                      <a:noFill/>
                    </a:lnT>
                    <a:lnB>
                      <a:noFill/>
                    </a:lnB>
                    <a:noFill/>
                  </a:tcPr>
                </a:tc>
                <a:tc>
                  <a:txBody>
                    <a:bodyPr/>
                    <a:lstStyle/>
                    <a:p>
                      <a:r>
                        <a:rPr lang="en-US" altLang="zh-CN" sz="1200">
                          <a:effectLst/>
                          <a:latin typeface="Helvetica" pitchFamily="2" charset="0"/>
                        </a:rPr>
                        <a:t>0.62</a:t>
                      </a:r>
                    </a:p>
                  </a:txBody>
                  <a:tcPr marL="0" marR="0" marT="0" marB="0">
                    <a:lnL>
                      <a:noFill/>
                    </a:lnL>
                    <a:lnR>
                      <a:noFill/>
                    </a:lnR>
                    <a:lnT>
                      <a:noFill/>
                    </a:lnT>
                    <a:lnB>
                      <a:noFill/>
                    </a:lnB>
                    <a:noFill/>
                  </a:tcPr>
                </a:tc>
                <a:tc>
                  <a:txBody>
                    <a:bodyPr/>
                    <a:lstStyle/>
                    <a:p>
                      <a:r>
                        <a:rPr lang="en-US" altLang="zh-CN" sz="1200">
                          <a:effectLst/>
                          <a:latin typeface="Helvetica" pitchFamily="2" charset="0"/>
                        </a:rPr>
                        <a:t>1.00</a:t>
                      </a:r>
                    </a:p>
                  </a:txBody>
                  <a:tcPr marL="0" marR="0" marT="0" marB="0">
                    <a:lnL>
                      <a:noFill/>
                    </a:lnL>
                    <a:lnR>
                      <a:noFill/>
                    </a:lnR>
                    <a:lnT>
                      <a:noFill/>
                    </a:lnT>
                    <a:lnB>
                      <a:noFill/>
                    </a:lnB>
                    <a:noFill/>
                  </a:tcPr>
                </a:tc>
                <a:tc>
                  <a:txBody>
                    <a:bodyPr/>
                    <a:lstStyle/>
                    <a:p>
                      <a:r>
                        <a:rPr lang="en-US" altLang="zh-CN" sz="1200">
                          <a:effectLst/>
                          <a:latin typeface="Helvetica" pitchFamily="2" charset="0"/>
                        </a:rPr>
                        <a:t>1.41</a:t>
                      </a:r>
                    </a:p>
                  </a:txBody>
                  <a:tcPr marL="0" marR="0" marT="0" marB="0">
                    <a:lnL>
                      <a:noFill/>
                    </a:lnL>
                    <a:lnR>
                      <a:noFill/>
                    </a:lnR>
                    <a:lnT>
                      <a:noFill/>
                    </a:lnT>
                    <a:lnB>
                      <a:noFill/>
                    </a:lnB>
                    <a:noFill/>
                  </a:tcPr>
                </a:tc>
                <a:tc>
                  <a:txBody>
                    <a:bodyPr/>
                    <a:lstStyle/>
                    <a:p>
                      <a:r>
                        <a:rPr lang="en-US" altLang="zh-CN" sz="1200">
                          <a:effectLst/>
                          <a:latin typeface="Helvetica" pitchFamily="2" charset="0"/>
                        </a:rPr>
                        <a:t>1.66</a:t>
                      </a:r>
                    </a:p>
                  </a:txBody>
                  <a:tcPr marL="0" marR="0" marT="0" marB="0">
                    <a:lnL>
                      <a:noFill/>
                    </a:lnL>
                    <a:lnR>
                      <a:noFill/>
                    </a:lnR>
                    <a:lnT>
                      <a:noFill/>
                    </a:lnT>
                    <a:lnB>
                      <a:noFill/>
                    </a:lnB>
                    <a:noFill/>
                  </a:tcPr>
                </a:tc>
                <a:tc>
                  <a:txBody>
                    <a:bodyPr/>
                    <a:lstStyle/>
                    <a:p>
                      <a:r>
                        <a:rPr lang="en-US" altLang="zh-CN" sz="1200">
                          <a:effectLst/>
                          <a:latin typeface="Helvetica" pitchFamily="2" charset="0"/>
                        </a:rPr>
                        <a:t>1.78</a:t>
                      </a:r>
                    </a:p>
                  </a:txBody>
                  <a:tcPr marL="0" marR="0" marT="0" marB="0">
                    <a:lnL>
                      <a:noFill/>
                    </a:lnL>
                    <a:lnR>
                      <a:noFill/>
                    </a:lnR>
                    <a:lnT>
                      <a:noFill/>
                    </a:lnT>
                    <a:lnB>
                      <a:noFill/>
                    </a:lnB>
                    <a:noFill/>
                  </a:tcPr>
                </a:tc>
                <a:tc>
                  <a:txBody>
                    <a:bodyPr/>
                    <a:lstStyle/>
                    <a:p>
                      <a:r>
                        <a:rPr lang="en-US" altLang="zh-CN" sz="1200">
                          <a:effectLst/>
                          <a:latin typeface="Helvetica" pitchFamily="2" charset="0"/>
                        </a:rPr>
                        <a:t>1.75</a:t>
                      </a:r>
                    </a:p>
                  </a:txBody>
                  <a:tcPr marL="0" marR="0" marT="0" marB="0">
                    <a:lnL>
                      <a:noFill/>
                    </a:lnL>
                    <a:lnR>
                      <a:noFill/>
                    </a:lnR>
                    <a:lnT>
                      <a:noFill/>
                    </a:lnT>
                    <a:lnB>
                      <a:noFill/>
                    </a:lnB>
                    <a:noFill/>
                  </a:tcPr>
                </a:tc>
                <a:extLst>
                  <a:ext uri="{0D108BD9-81ED-4DB2-BD59-A6C34878D82A}">
                    <a16:rowId xmlns:a16="http://schemas.microsoft.com/office/drawing/2014/main" val="1137082173"/>
                  </a:ext>
                </a:extLst>
              </a:tr>
              <a:tr h="375529">
                <a:tc>
                  <a:txBody>
                    <a:bodyPr/>
                    <a:lstStyle/>
                    <a:p>
                      <a:r>
                        <a:rPr lang="zh-CN" altLang="en-US" sz="1200">
                          <a:effectLst/>
                          <a:latin typeface="Helvetica" pitchFamily="2" charset="0"/>
                        </a:rPr>
                        <a:t>通信时长占比</a:t>
                      </a:r>
                    </a:p>
                  </a:txBody>
                  <a:tcPr marL="0" marR="0" marT="0" marB="0">
                    <a:lnL>
                      <a:noFill/>
                    </a:lnL>
                    <a:lnR>
                      <a:noFill/>
                    </a:lnR>
                    <a:lnT>
                      <a:noFill/>
                    </a:lnT>
                    <a:lnB>
                      <a:noFill/>
                    </a:lnB>
                    <a:noFill/>
                  </a:tcPr>
                </a:tc>
                <a:tc>
                  <a:txBody>
                    <a:bodyPr/>
                    <a:lstStyle/>
                    <a:p>
                      <a:r>
                        <a:rPr lang="en-US" altLang="zh-CN" sz="1200">
                          <a:effectLst/>
                          <a:latin typeface="Helvetica" pitchFamily="2" charset="0"/>
                        </a:rPr>
                        <a:t>77.9%</a:t>
                      </a:r>
                    </a:p>
                  </a:txBody>
                  <a:tcPr marL="0" marR="0" marT="0" marB="0">
                    <a:lnL>
                      <a:noFill/>
                    </a:lnL>
                    <a:lnR>
                      <a:noFill/>
                    </a:lnR>
                    <a:lnT>
                      <a:noFill/>
                    </a:lnT>
                    <a:lnB>
                      <a:noFill/>
                    </a:lnB>
                    <a:noFill/>
                  </a:tcPr>
                </a:tc>
                <a:tc>
                  <a:txBody>
                    <a:bodyPr/>
                    <a:lstStyle/>
                    <a:p>
                      <a:r>
                        <a:rPr lang="en-US" altLang="zh-CN" sz="1200">
                          <a:effectLst/>
                          <a:latin typeface="Helvetica" pitchFamily="2" charset="0"/>
                        </a:rPr>
                        <a:t>56.8%</a:t>
                      </a:r>
                    </a:p>
                  </a:txBody>
                  <a:tcPr marL="0" marR="0" marT="0" marB="0">
                    <a:lnL>
                      <a:noFill/>
                    </a:lnL>
                    <a:lnR>
                      <a:noFill/>
                    </a:lnR>
                    <a:lnT>
                      <a:noFill/>
                    </a:lnT>
                    <a:lnB>
                      <a:noFill/>
                    </a:lnB>
                    <a:noFill/>
                  </a:tcPr>
                </a:tc>
                <a:tc>
                  <a:txBody>
                    <a:bodyPr/>
                    <a:lstStyle/>
                    <a:p>
                      <a:r>
                        <a:rPr lang="en-US" altLang="zh-CN" sz="1200">
                          <a:effectLst/>
                          <a:latin typeface="Helvetica" pitchFamily="2" charset="0"/>
                        </a:rPr>
                        <a:t>49.3%</a:t>
                      </a:r>
                    </a:p>
                  </a:txBody>
                  <a:tcPr marL="0" marR="0" marT="0" marB="0">
                    <a:lnL>
                      <a:noFill/>
                    </a:lnL>
                    <a:lnR>
                      <a:noFill/>
                    </a:lnR>
                    <a:lnT>
                      <a:noFill/>
                    </a:lnT>
                    <a:lnB>
                      <a:noFill/>
                    </a:lnB>
                    <a:noFill/>
                  </a:tcPr>
                </a:tc>
                <a:tc>
                  <a:txBody>
                    <a:bodyPr/>
                    <a:lstStyle/>
                    <a:p>
                      <a:r>
                        <a:rPr lang="en-US" altLang="zh-CN" sz="1200">
                          <a:effectLst/>
                          <a:latin typeface="Helvetica" pitchFamily="2" charset="0"/>
                        </a:rPr>
                        <a:t>46.6%</a:t>
                      </a:r>
                    </a:p>
                  </a:txBody>
                  <a:tcPr marL="0" marR="0" marT="0" marB="0">
                    <a:lnL>
                      <a:noFill/>
                    </a:lnL>
                    <a:lnR>
                      <a:noFill/>
                    </a:lnR>
                    <a:lnT>
                      <a:noFill/>
                    </a:lnT>
                    <a:lnB>
                      <a:noFill/>
                    </a:lnB>
                    <a:noFill/>
                  </a:tcPr>
                </a:tc>
                <a:tc>
                  <a:txBody>
                    <a:bodyPr/>
                    <a:lstStyle/>
                    <a:p>
                      <a:r>
                        <a:rPr lang="en-US" altLang="zh-CN" sz="1200">
                          <a:effectLst/>
                          <a:latin typeface="Helvetica" pitchFamily="2" charset="0"/>
                        </a:rPr>
                        <a:t>45.8%</a:t>
                      </a:r>
                    </a:p>
                  </a:txBody>
                  <a:tcPr marL="0" marR="0" marT="0" marB="0">
                    <a:lnL>
                      <a:noFill/>
                    </a:lnL>
                    <a:lnR>
                      <a:noFill/>
                    </a:lnR>
                    <a:lnT>
                      <a:noFill/>
                    </a:lnT>
                    <a:lnB>
                      <a:noFill/>
                    </a:lnB>
                    <a:noFill/>
                  </a:tcPr>
                </a:tc>
                <a:tc>
                  <a:txBody>
                    <a:bodyPr/>
                    <a:lstStyle/>
                    <a:p>
                      <a:r>
                        <a:rPr lang="en-US" altLang="zh-CN" sz="1200" dirty="0">
                          <a:effectLst/>
                          <a:latin typeface="Helvetica" pitchFamily="2" charset="0"/>
                        </a:rPr>
                        <a:t>57.2%</a:t>
                      </a:r>
                    </a:p>
                  </a:txBody>
                  <a:tcPr marL="0" marR="0" marT="0" marB="0">
                    <a:lnL>
                      <a:noFill/>
                    </a:lnL>
                    <a:lnR>
                      <a:noFill/>
                    </a:lnR>
                    <a:lnT>
                      <a:noFill/>
                    </a:lnT>
                    <a:lnB>
                      <a:noFill/>
                    </a:lnB>
                    <a:noFill/>
                  </a:tcPr>
                </a:tc>
                <a:extLst>
                  <a:ext uri="{0D108BD9-81ED-4DB2-BD59-A6C34878D82A}">
                    <a16:rowId xmlns:a16="http://schemas.microsoft.com/office/drawing/2014/main" val="691877324"/>
                  </a:ext>
                </a:extLst>
              </a:tr>
            </a:tbl>
          </a:graphicData>
        </a:graphic>
      </p:graphicFrame>
      <p:pic>
        <p:nvPicPr>
          <p:cNvPr id="9" name="图片 8">
            <a:extLst>
              <a:ext uri="{FF2B5EF4-FFF2-40B4-BE49-F238E27FC236}">
                <a16:creationId xmlns:a16="http://schemas.microsoft.com/office/drawing/2014/main" id="{C080F171-4935-EA42-3763-2E62C48A76D2}"/>
              </a:ext>
            </a:extLst>
          </p:cNvPr>
          <p:cNvPicPr>
            <a:picLocks noChangeAspect="1"/>
          </p:cNvPicPr>
          <p:nvPr/>
        </p:nvPicPr>
        <p:blipFill>
          <a:blip r:embed="rId2"/>
          <a:stretch>
            <a:fillRect/>
          </a:stretch>
        </p:blipFill>
        <p:spPr>
          <a:xfrm>
            <a:off x="4989935" y="2868303"/>
            <a:ext cx="6159500" cy="3187700"/>
          </a:xfrm>
          <a:prstGeom prst="rect">
            <a:avLst/>
          </a:prstGeom>
        </p:spPr>
      </p:pic>
    </p:spTree>
    <p:extLst>
      <p:ext uri="{BB962C8B-B14F-4D97-AF65-F5344CB8AC3E}">
        <p14:creationId xmlns:p14="http://schemas.microsoft.com/office/powerpoint/2010/main" val="338971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EE993-950E-B28E-0444-B7D71C85ED4C}"/>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训练集群挑战一可靠性：全机并行，作业周期长，中断频繁，恢复时间长，可用度低</a:t>
            </a:r>
            <a:endParaRPr kumimoji="1" lang="zh-CN" altLang="en-US" dirty="0"/>
          </a:p>
        </p:txBody>
      </p:sp>
      <p:sp>
        <p:nvSpPr>
          <p:cNvPr id="3" name="内容占位符 2">
            <a:extLst>
              <a:ext uri="{FF2B5EF4-FFF2-40B4-BE49-F238E27FC236}">
                <a16:creationId xmlns:a16="http://schemas.microsoft.com/office/drawing/2014/main" id="{9A771A5E-A9B7-ACC5-4FC9-B9278C31B272}"/>
              </a:ext>
            </a:extLst>
          </p:cNvPr>
          <p:cNvSpPr>
            <a:spLocks noGrp="1"/>
          </p:cNvSpPr>
          <p:nvPr>
            <p:ph sz="half" idx="1"/>
          </p:nvPr>
        </p:nvSpPr>
        <p:spPr/>
        <p:txBody>
          <a:bodyPr/>
          <a:lstStyle/>
          <a:p>
            <a:r>
              <a:rPr lang="zh-CN" altLang="en-US" dirty="0">
                <a:effectLst/>
                <a:latin typeface="Helvetica" pitchFamily="2" charset="0"/>
              </a:rPr>
              <a:t>业界大模型训练：普遍中断频繁，硬件故障为主因</a:t>
            </a:r>
          </a:p>
          <a:p>
            <a:endParaRPr kumimoji="1" lang="zh-CN" altLang="en-US" dirty="0"/>
          </a:p>
        </p:txBody>
      </p:sp>
      <p:sp>
        <p:nvSpPr>
          <p:cNvPr id="4" name="内容占位符 3">
            <a:extLst>
              <a:ext uri="{FF2B5EF4-FFF2-40B4-BE49-F238E27FC236}">
                <a16:creationId xmlns:a16="http://schemas.microsoft.com/office/drawing/2014/main" id="{D1BD3AFB-D68F-3C09-5E0D-59077FBE3DD7}"/>
              </a:ext>
            </a:extLst>
          </p:cNvPr>
          <p:cNvSpPr>
            <a:spLocks noGrp="1"/>
          </p:cNvSpPr>
          <p:nvPr>
            <p:ph sz="half" idx="10"/>
          </p:nvPr>
        </p:nvSpPr>
        <p:spPr/>
        <p:txBody>
          <a:bodyPr/>
          <a:lstStyle/>
          <a:p>
            <a:endParaRPr kumimoji="1" lang="zh-CN" altLang="en-US"/>
          </a:p>
        </p:txBody>
      </p:sp>
      <p:pic>
        <p:nvPicPr>
          <p:cNvPr id="7" name="图片 6">
            <a:extLst>
              <a:ext uri="{FF2B5EF4-FFF2-40B4-BE49-F238E27FC236}">
                <a16:creationId xmlns:a16="http://schemas.microsoft.com/office/drawing/2014/main" id="{AE124D75-FE53-9E07-3CD7-1515AABDFA88}"/>
              </a:ext>
            </a:extLst>
          </p:cNvPr>
          <p:cNvPicPr>
            <a:picLocks noChangeAspect="1"/>
          </p:cNvPicPr>
          <p:nvPr/>
        </p:nvPicPr>
        <p:blipFill>
          <a:blip r:embed="rId2"/>
          <a:stretch>
            <a:fillRect/>
          </a:stretch>
        </p:blipFill>
        <p:spPr>
          <a:xfrm>
            <a:off x="729003" y="2713099"/>
            <a:ext cx="6819900" cy="3213100"/>
          </a:xfrm>
          <a:prstGeom prst="rect">
            <a:avLst/>
          </a:prstGeom>
        </p:spPr>
      </p:pic>
    </p:spTree>
    <p:extLst>
      <p:ext uri="{BB962C8B-B14F-4D97-AF65-F5344CB8AC3E}">
        <p14:creationId xmlns:p14="http://schemas.microsoft.com/office/powerpoint/2010/main" val="417731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EE993-950E-B28E-0444-B7D71C85ED4C}"/>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训练集群挑战一可靠性：全机并行，作业周期长，中断频繁，恢复时间长，可用度低</a:t>
            </a:r>
            <a:endParaRPr kumimoji="1" lang="zh-CN" altLang="en-US" dirty="0"/>
          </a:p>
        </p:txBody>
      </p:sp>
      <p:sp>
        <p:nvSpPr>
          <p:cNvPr id="3" name="内容占位符 2">
            <a:extLst>
              <a:ext uri="{FF2B5EF4-FFF2-40B4-BE49-F238E27FC236}">
                <a16:creationId xmlns:a16="http://schemas.microsoft.com/office/drawing/2014/main" id="{9A771A5E-A9B7-ACC5-4FC9-B9278C31B272}"/>
              </a:ext>
            </a:extLst>
          </p:cNvPr>
          <p:cNvSpPr>
            <a:spLocks noGrp="1"/>
          </p:cNvSpPr>
          <p:nvPr>
            <p:ph sz="half" idx="1"/>
          </p:nvPr>
        </p:nvSpPr>
        <p:spPr/>
        <p:txBody>
          <a:bodyPr/>
          <a:lstStyle/>
          <a:p>
            <a:r>
              <a:rPr lang="en" altLang="zh-CN" dirty="0">
                <a:effectLst/>
                <a:latin typeface="Helvetica" pitchFamily="2" charset="0"/>
              </a:rPr>
              <a:t>23H1XX</a:t>
            </a:r>
            <a:r>
              <a:rPr lang="zh-CN" altLang="en-US" dirty="0">
                <a:effectLst/>
                <a:latin typeface="Helvetica" pitchFamily="2" charset="0"/>
              </a:rPr>
              <a:t>集群现网故障统计：软硬件占比各约</a:t>
            </a:r>
            <a:r>
              <a:rPr lang="en-US" altLang="zh-CN" dirty="0">
                <a:effectLst/>
                <a:latin typeface="Helvetica" pitchFamily="2" charset="0"/>
              </a:rPr>
              <a:t>50%</a:t>
            </a:r>
          </a:p>
        </p:txBody>
      </p:sp>
      <p:sp>
        <p:nvSpPr>
          <p:cNvPr id="4" name="内容占位符 3">
            <a:extLst>
              <a:ext uri="{FF2B5EF4-FFF2-40B4-BE49-F238E27FC236}">
                <a16:creationId xmlns:a16="http://schemas.microsoft.com/office/drawing/2014/main" id="{D1BD3AFB-D68F-3C09-5E0D-59077FBE3DD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58183C9-3234-190C-CBDA-FB2CB7F8A794}"/>
              </a:ext>
            </a:extLst>
          </p:cNvPr>
          <p:cNvPicPr>
            <a:picLocks noChangeAspect="1"/>
          </p:cNvPicPr>
          <p:nvPr/>
        </p:nvPicPr>
        <p:blipFill>
          <a:blip r:embed="rId2"/>
          <a:stretch>
            <a:fillRect/>
          </a:stretch>
        </p:blipFill>
        <p:spPr>
          <a:xfrm>
            <a:off x="1358642" y="2715573"/>
            <a:ext cx="6629400" cy="3136900"/>
          </a:xfrm>
          <a:prstGeom prst="rect">
            <a:avLst/>
          </a:prstGeom>
        </p:spPr>
      </p:pic>
    </p:spTree>
    <p:extLst>
      <p:ext uri="{BB962C8B-B14F-4D97-AF65-F5344CB8AC3E}">
        <p14:creationId xmlns:p14="http://schemas.microsoft.com/office/powerpoint/2010/main" val="13163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EE993-950E-B28E-0444-B7D71C85ED4C}"/>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训练集群挑战一可靠性：全机并行，作业周期长，中断频繁，恢复时间长，可用度低</a:t>
            </a:r>
            <a:endParaRPr kumimoji="1" lang="zh-CN" altLang="en-US" dirty="0"/>
          </a:p>
        </p:txBody>
      </p:sp>
      <p:sp>
        <p:nvSpPr>
          <p:cNvPr id="3" name="内容占位符 2">
            <a:extLst>
              <a:ext uri="{FF2B5EF4-FFF2-40B4-BE49-F238E27FC236}">
                <a16:creationId xmlns:a16="http://schemas.microsoft.com/office/drawing/2014/main" id="{9A771A5E-A9B7-ACC5-4FC9-B9278C31B272}"/>
              </a:ext>
            </a:extLst>
          </p:cNvPr>
          <p:cNvSpPr>
            <a:spLocks noGrp="1"/>
          </p:cNvSpPr>
          <p:nvPr>
            <p:ph sz="half" idx="1"/>
          </p:nvPr>
        </p:nvSpPr>
        <p:spPr/>
        <p:txBody>
          <a:bodyPr/>
          <a:lstStyle/>
          <a:p>
            <a:r>
              <a:rPr lang="en" altLang="zh-CN" dirty="0">
                <a:effectLst/>
                <a:latin typeface="Helvetica" pitchFamily="2" charset="0"/>
              </a:rPr>
              <a:t>XX</a:t>
            </a:r>
            <a:r>
              <a:rPr lang="zh-CN" altLang="en-US" dirty="0">
                <a:effectLst/>
                <a:latin typeface="Helvetica" pitchFamily="2" charset="0"/>
              </a:rPr>
              <a:t>项目：</a:t>
            </a:r>
            <a:r>
              <a:rPr lang="en" altLang="zh-CN" dirty="0">
                <a:effectLst/>
                <a:latin typeface="Helvetica" pitchFamily="2" charset="0"/>
              </a:rPr>
              <a:t>XX</a:t>
            </a:r>
            <a:r>
              <a:rPr lang="zh-CN" altLang="en-US" dirty="0">
                <a:effectLst/>
                <a:latin typeface="Helvetica" pitchFamily="2" charset="0"/>
              </a:rPr>
              <a:t>大模型训练</a:t>
            </a:r>
            <a:r>
              <a:rPr lang="en-US" altLang="zh-CN" dirty="0">
                <a:effectLst/>
                <a:latin typeface="Helvetica" pitchFamily="2" charset="0"/>
              </a:rPr>
              <a:t>8</a:t>
            </a:r>
            <a:r>
              <a:rPr lang="zh-CN" altLang="en-US" dirty="0">
                <a:effectLst/>
                <a:latin typeface="Helvetica" pitchFamily="2" charset="0"/>
              </a:rPr>
              <a:t>月</a:t>
            </a:r>
            <a:r>
              <a:rPr lang="en-US" altLang="zh-CN" dirty="0">
                <a:effectLst/>
                <a:latin typeface="Helvetica" pitchFamily="2" charset="0"/>
              </a:rPr>
              <a:t>3</a:t>
            </a:r>
            <a:r>
              <a:rPr lang="zh-CN" altLang="en-US" dirty="0">
                <a:effectLst/>
                <a:latin typeface="Helvetica" pitchFamily="2" charset="0"/>
              </a:rPr>
              <a:t>日～</a:t>
            </a:r>
            <a:r>
              <a:rPr lang="en-US" altLang="zh-CN" dirty="0">
                <a:effectLst/>
                <a:latin typeface="Helvetica" pitchFamily="2" charset="0"/>
              </a:rPr>
              <a:t>12</a:t>
            </a:r>
            <a:r>
              <a:rPr lang="zh-CN" altLang="en-US" dirty="0">
                <a:effectLst/>
                <a:latin typeface="Helvetica" pitchFamily="2" charset="0"/>
              </a:rPr>
              <a:t>日，</a:t>
            </a:r>
            <a:r>
              <a:rPr lang="en-US" altLang="zh-CN" dirty="0">
                <a:effectLst/>
                <a:latin typeface="Helvetica" pitchFamily="2" charset="0"/>
              </a:rPr>
              <a:t>10</a:t>
            </a:r>
            <a:r>
              <a:rPr lang="zh-CN" altLang="en-US" dirty="0">
                <a:effectLst/>
                <a:latin typeface="Helvetica" pitchFamily="2" charset="0"/>
              </a:rPr>
              <a:t>天</a:t>
            </a:r>
            <a:r>
              <a:rPr lang="en-US" altLang="zh-CN" dirty="0">
                <a:effectLst/>
                <a:latin typeface="Helvetica" pitchFamily="2" charset="0"/>
              </a:rPr>
              <a:t>4</a:t>
            </a:r>
            <a:r>
              <a:rPr lang="zh-CN" altLang="en-US" dirty="0">
                <a:effectLst/>
                <a:latin typeface="Helvetica" pitchFamily="2" charset="0"/>
              </a:rPr>
              <a:t>次故障，平均每次故障损失时间</a:t>
            </a:r>
            <a:r>
              <a:rPr lang="en-US" altLang="zh-CN" dirty="0">
                <a:effectLst/>
                <a:latin typeface="Helvetica" pitchFamily="2" charset="0"/>
              </a:rPr>
              <a:t>270</a:t>
            </a:r>
            <a:r>
              <a:rPr lang="en" altLang="zh-CN" dirty="0">
                <a:effectLst/>
                <a:latin typeface="Helvetica" pitchFamily="2" charset="0"/>
              </a:rPr>
              <a:t>min</a:t>
            </a:r>
            <a:r>
              <a:rPr lang="zh-CN" altLang="en" dirty="0">
                <a:effectLst/>
                <a:latin typeface="Helvetica" pitchFamily="2" charset="0"/>
              </a:rPr>
              <a:t>，</a:t>
            </a:r>
            <a:r>
              <a:rPr lang="zh-CN" altLang="en-US" dirty="0">
                <a:effectLst/>
                <a:latin typeface="Helvetica" pitchFamily="2" charset="0"/>
              </a:rPr>
              <a:t>可用度</a:t>
            </a:r>
            <a:r>
              <a:rPr lang="en-US" altLang="zh-CN" dirty="0">
                <a:effectLst/>
                <a:latin typeface="Helvetica" pitchFamily="2" charset="0"/>
              </a:rPr>
              <a:t>77.6%</a:t>
            </a:r>
          </a:p>
          <a:p>
            <a:endParaRPr lang="en-US" altLang="zh-CN" dirty="0">
              <a:latin typeface="Helvetica" pitchFamily="2" charset="0"/>
            </a:endParaRPr>
          </a:p>
          <a:p>
            <a:endParaRPr lang="en-US" altLang="zh-CN" dirty="0">
              <a:effectLst/>
              <a:latin typeface="Helvetica" pitchFamily="2" charset="0"/>
            </a:endParaRPr>
          </a:p>
        </p:txBody>
      </p:sp>
      <p:sp>
        <p:nvSpPr>
          <p:cNvPr id="4" name="内容占位符 3">
            <a:extLst>
              <a:ext uri="{FF2B5EF4-FFF2-40B4-BE49-F238E27FC236}">
                <a16:creationId xmlns:a16="http://schemas.microsoft.com/office/drawing/2014/main" id="{D1BD3AFB-D68F-3C09-5E0D-59077FBE3DD7}"/>
              </a:ext>
            </a:extLst>
          </p:cNvPr>
          <p:cNvSpPr>
            <a:spLocks noGrp="1"/>
          </p:cNvSpPr>
          <p:nvPr>
            <p:ph sz="half" idx="10"/>
          </p:nvPr>
        </p:nvSpPr>
        <p:spPr/>
        <p:txBody>
          <a:bodyPr/>
          <a:lstStyle/>
          <a:p>
            <a:r>
              <a:rPr lang="zh-CN" altLang="en-US" dirty="0">
                <a:effectLst/>
                <a:latin typeface="Helvetica" pitchFamily="2" charset="0"/>
              </a:rPr>
              <a:t>可用度计算条件：</a:t>
            </a:r>
          </a:p>
          <a:p>
            <a:r>
              <a:rPr lang="en" altLang="zh-CN" dirty="0">
                <a:effectLst/>
                <a:latin typeface="Helvetica" pitchFamily="2" charset="0"/>
              </a:rPr>
              <a:t>XX</a:t>
            </a:r>
            <a:r>
              <a:rPr lang="zh-CN" altLang="en-US" dirty="0">
                <a:effectLst/>
                <a:latin typeface="Helvetica" pitchFamily="2" charset="0"/>
              </a:rPr>
              <a:t>大模型（</a:t>
            </a:r>
            <a:r>
              <a:rPr lang="en-US" altLang="zh-CN" dirty="0">
                <a:effectLst/>
                <a:latin typeface="Helvetica" pitchFamily="2" charset="0"/>
              </a:rPr>
              <a:t>2000</a:t>
            </a:r>
            <a:r>
              <a:rPr lang="zh-CN" altLang="en-US" dirty="0">
                <a:effectLst/>
                <a:latin typeface="Helvetica" pitchFamily="2" charset="0"/>
              </a:rPr>
              <a:t>亿参数）训练故障统计数据，</a:t>
            </a:r>
            <a:r>
              <a:rPr lang="en-US" altLang="zh-CN" dirty="0">
                <a:effectLst/>
                <a:latin typeface="Helvetica" pitchFamily="2" charset="0"/>
              </a:rPr>
              <a:t>3456</a:t>
            </a:r>
            <a:r>
              <a:rPr lang="zh-CN" altLang="en-US" dirty="0">
                <a:effectLst/>
                <a:latin typeface="Helvetica" pitchFamily="2" charset="0"/>
              </a:rPr>
              <a:t>张卡</a:t>
            </a:r>
          </a:p>
          <a:p>
            <a:r>
              <a:rPr lang="en" altLang="zh-CN" dirty="0">
                <a:effectLst/>
                <a:latin typeface="Helvetica" pitchFamily="2" charset="0"/>
              </a:rPr>
              <a:t>MTBF</a:t>
            </a:r>
            <a:r>
              <a:rPr lang="zh-CN" altLang="en-US" dirty="0">
                <a:effectLst/>
                <a:latin typeface="Helvetica" pitchFamily="2" charset="0"/>
              </a:rPr>
              <a:t>按照</a:t>
            </a:r>
            <a:r>
              <a:rPr lang="en-US" altLang="zh-CN" dirty="0">
                <a:effectLst/>
                <a:latin typeface="Helvetica" pitchFamily="2" charset="0"/>
              </a:rPr>
              <a:t>10</a:t>
            </a:r>
            <a:r>
              <a:rPr lang="zh-CN" altLang="en-US" dirty="0">
                <a:effectLst/>
                <a:latin typeface="Helvetica" pitchFamily="2" charset="0"/>
              </a:rPr>
              <a:t>天</a:t>
            </a:r>
            <a:r>
              <a:rPr lang="en-US" altLang="zh-CN" dirty="0">
                <a:effectLst/>
                <a:latin typeface="Helvetica" pitchFamily="2" charset="0"/>
              </a:rPr>
              <a:t>4</a:t>
            </a:r>
            <a:r>
              <a:rPr lang="zh-CN" altLang="en-US" dirty="0">
                <a:effectLst/>
                <a:latin typeface="Helvetica" pitchFamily="2" charset="0"/>
              </a:rPr>
              <a:t>次故障（</a:t>
            </a:r>
            <a:r>
              <a:rPr lang="en-US" altLang="zh-CN" dirty="0">
                <a:effectLst/>
                <a:latin typeface="Helvetica" pitchFamily="2" charset="0"/>
              </a:rPr>
              <a:t>60</a:t>
            </a:r>
            <a:r>
              <a:rPr lang="en" altLang="zh-CN" dirty="0">
                <a:effectLst/>
                <a:latin typeface="Helvetica" pitchFamily="2" charset="0"/>
              </a:rPr>
              <a:t>h</a:t>
            </a:r>
            <a:r>
              <a:rPr lang="zh-CN" altLang="en" dirty="0">
                <a:effectLst/>
                <a:latin typeface="Helvetica" pitchFamily="2" charset="0"/>
              </a:rPr>
              <a:t>），</a:t>
            </a:r>
            <a:r>
              <a:rPr lang="en" altLang="zh-CN" dirty="0">
                <a:effectLst/>
                <a:latin typeface="Helvetica" pitchFamily="2" charset="0"/>
              </a:rPr>
              <a:t>CKPT</a:t>
            </a:r>
            <a:r>
              <a:rPr lang="zh-CN" altLang="en-US" dirty="0">
                <a:effectLst/>
                <a:latin typeface="Helvetica" pitchFamily="2" charset="0"/>
              </a:rPr>
              <a:t>保存周期</a:t>
            </a:r>
            <a:r>
              <a:rPr lang="en-US" altLang="zh-CN" dirty="0">
                <a:effectLst/>
                <a:latin typeface="Helvetica" pitchFamily="2" charset="0"/>
              </a:rPr>
              <a:t>3</a:t>
            </a:r>
            <a:r>
              <a:rPr lang="en" altLang="zh-CN" dirty="0">
                <a:effectLst/>
                <a:latin typeface="Helvetica" pitchFamily="2" charset="0"/>
              </a:rPr>
              <a:t>h</a:t>
            </a:r>
            <a:r>
              <a:rPr lang="zh-CN" altLang="en" dirty="0">
                <a:effectLst/>
                <a:latin typeface="Helvetica" pitchFamily="2" charset="0"/>
              </a:rPr>
              <a:t>，</a:t>
            </a:r>
            <a:r>
              <a:rPr lang="zh-CN" altLang="en-US" dirty="0">
                <a:effectLst/>
                <a:latin typeface="Helvetica" pitchFamily="2" charset="0"/>
              </a:rPr>
              <a:t>恢复时长</a:t>
            </a:r>
            <a:r>
              <a:rPr lang="en-US" altLang="zh-CN" dirty="0">
                <a:effectLst/>
                <a:latin typeface="Helvetica" pitchFamily="2" charset="0"/>
              </a:rPr>
              <a:t>177</a:t>
            </a:r>
            <a:r>
              <a:rPr lang="en" altLang="zh-CN" dirty="0">
                <a:effectLst/>
                <a:latin typeface="Helvetica" pitchFamily="2" charset="0"/>
              </a:rPr>
              <a:t>min</a:t>
            </a:r>
            <a:r>
              <a:rPr lang="zh-CN" altLang="en" dirty="0">
                <a:effectLst/>
                <a:latin typeface="Helvetica" pitchFamily="2" charset="0"/>
              </a:rPr>
              <a:t>（</a:t>
            </a:r>
            <a:r>
              <a:rPr lang="zh-CN" altLang="en-US" dirty="0">
                <a:effectLst/>
                <a:latin typeface="Helvetica" pitchFamily="2" charset="0"/>
              </a:rPr>
              <a:t>上图）</a:t>
            </a:r>
          </a:p>
          <a:p>
            <a:r>
              <a:rPr lang="en-US" altLang="zh-CN" dirty="0">
                <a:effectLst/>
                <a:latin typeface="Helvetica" pitchFamily="2" charset="0"/>
              </a:rPr>
              <a:t>• </a:t>
            </a:r>
            <a:r>
              <a:rPr lang="zh-CN" altLang="en-US" dirty="0">
                <a:effectLst/>
                <a:latin typeface="Helvetica" pitchFamily="2" charset="0"/>
              </a:rPr>
              <a:t>软件故障率参考</a:t>
            </a:r>
            <a:r>
              <a:rPr lang="en" altLang="zh-CN" dirty="0">
                <a:effectLst/>
                <a:latin typeface="Helvetica" pitchFamily="2" charset="0"/>
              </a:rPr>
              <a:t>Meta OPT175B</a:t>
            </a:r>
            <a:r>
              <a:rPr lang="zh-CN" altLang="en-US" dirty="0">
                <a:effectLst/>
                <a:latin typeface="Helvetica" pitchFamily="2" charset="0"/>
              </a:rPr>
              <a:t>训练表现：</a:t>
            </a:r>
            <a:r>
              <a:rPr lang="en" altLang="zh-CN" dirty="0">
                <a:effectLst/>
                <a:latin typeface="Helvetica" pitchFamily="2" charset="0"/>
              </a:rPr>
              <a:t>MTBF 69.7h, MTTR 11.6h</a:t>
            </a:r>
          </a:p>
          <a:p>
            <a:endParaRPr kumimoji="1" lang="zh-CN" altLang="en-US" dirty="0"/>
          </a:p>
        </p:txBody>
      </p:sp>
      <p:pic>
        <p:nvPicPr>
          <p:cNvPr id="6" name="图片 5">
            <a:extLst>
              <a:ext uri="{FF2B5EF4-FFF2-40B4-BE49-F238E27FC236}">
                <a16:creationId xmlns:a16="http://schemas.microsoft.com/office/drawing/2014/main" id="{DE0CF3B6-1AF9-B6FC-52CC-8824929183CD}"/>
              </a:ext>
            </a:extLst>
          </p:cNvPr>
          <p:cNvPicPr>
            <a:picLocks noChangeAspect="1"/>
          </p:cNvPicPr>
          <p:nvPr/>
        </p:nvPicPr>
        <p:blipFill>
          <a:blip r:embed="rId2"/>
          <a:stretch>
            <a:fillRect/>
          </a:stretch>
        </p:blipFill>
        <p:spPr>
          <a:xfrm>
            <a:off x="609655" y="3561855"/>
            <a:ext cx="6604000" cy="1943100"/>
          </a:xfrm>
          <a:prstGeom prst="rect">
            <a:avLst/>
          </a:prstGeom>
        </p:spPr>
      </p:pic>
    </p:spTree>
    <p:extLst>
      <p:ext uri="{BB962C8B-B14F-4D97-AF65-F5344CB8AC3E}">
        <p14:creationId xmlns:p14="http://schemas.microsoft.com/office/powerpoint/2010/main" val="2117474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EE993-950E-B28E-0444-B7D71C85ED4C}"/>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训练集群挑战一可靠性：全机并行，作业周期长，中断频繁，恢复时间长，可用度低</a:t>
            </a:r>
            <a:endParaRPr kumimoji="1" lang="zh-CN" altLang="en-US" dirty="0"/>
          </a:p>
        </p:txBody>
      </p:sp>
      <p:sp>
        <p:nvSpPr>
          <p:cNvPr id="3" name="内容占位符 2">
            <a:extLst>
              <a:ext uri="{FF2B5EF4-FFF2-40B4-BE49-F238E27FC236}">
                <a16:creationId xmlns:a16="http://schemas.microsoft.com/office/drawing/2014/main" id="{9A771A5E-A9B7-ACC5-4FC9-B9278C31B272}"/>
              </a:ext>
            </a:extLst>
          </p:cNvPr>
          <p:cNvSpPr>
            <a:spLocks noGrp="1"/>
          </p:cNvSpPr>
          <p:nvPr>
            <p:ph sz="half" idx="1"/>
          </p:nvPr>
        </p:nvSpPr>
        <p:spPr/>
        <p:txBody>
          <a:bodyPr/>
          <a:lstStyle/>
          <a:p>
            <a:r>
              <a:rPr lang="en" altLang="zh-CN" dirty="0">
                <a:effectLst/>
                <a:latin typeface="Helvetica" pitchFamily="2" charset="0"/>
              </a:rPr>
              <a:t>XX</a:t>
            </a:r>
            <a:r>
              <a:rPr lang="zh-CN" altLang="en-US" dirty="0">
                <a:effectLst/>
                <a:latin typeface="Helvetica" pitchFamily="2" charset="0"/>
              </a:rPr>
              <a:t>训练集群当前可用度测算：</a:t>
            </a:r>
            <a:r>
              <a:rPr lang="en-US" altLang="zh-CN" dirty="0">
                <a:effectLst/>
                <a:latin typeface="Helvetica" pitchFamily="2" charset="0"/>
              </a:rPr>
              <a:t>64</a:t>
            </a:r>
            <a:r>
              <a:rPr lang="en" altLang="zh-CN" dirty="0">
                <a:effectLst/>
                <a:latin typeface="Helvetica" pitchFamily="2" charset="0"/>
              </a:rPr>
              <a:t>E</a:t>
            </a:r>
            <a:r>
              <a:rPr lang="zh-CN" altLang="en-US" dirty="0">
                <a:effectLst/>
                <a:latin typeface="Helvetica" pitchFamily="2" charset="0"/>
              </a:rPr>
              <a:t>集群（</a:t>
            </a:r>
            <a:r>
              <a:rPr lang="en-US" altLang="zh-CN" dirty="0">
                <a:effectLst/>
                <a:latin typeface="Helvetica" pitchFamily="2" charset="0"/>
              </a:rPr>
              <a:t>8.5</a:t>
            </a:r>
            <a:r>
              <a:rPr lang="zh-CN" altLang="en-US" dirty="0">
                <a:effectLst/>
                <a:latin typeface="Helvetica" pitchFamily="2" charset="0"/>
              </a:rPr>
              <a:t>万</a:t>
            </a:r>
            <a:r>
              <a:rPr lang="en-US" altLang="zh-CN" dirty="0">
                <a:effectLst/>
                <a:latin typeface="Helvetica" pitchFamily="2" charset="0"/>
              </a:rPr>
              <a:t>910</a:t>
            </a:r>
            <a:r>
              <a:rPr lang="en" altLang="zh-CN" dirty="0">
                <a:effectLst/>
                <a:latin typeface="Helvetica" pitchFamily="2" charset="0"/>
              </a:rPr>
              <a:t>C</a:t>
            </a:r>
            <a:r>
              <a:rPr lang="zh-CN" altLang="en" dirty="0">
                <a:effectLst/>
                <a:latin typeface="Helvetica" pitchFamily="2" charset="0"/>
              </a:rPr>
              <a:t>）</a:t>
            </a:r>
            <a:r>
              <a:rPr lang="zh-CN" altLang="en-US" dirty="0">
                <a:effectLst/>
                <a:latin typeface="Helvetica" pitchFamily="2" charset="0"/>
              </a:rPr>
              <a:t>，</a:t>
            </a:r>
            <a:r>
              <a:rPr lang="en" altLang="zh-CN" dirty="0">
                <a:effectLst/>
                <a:latin typeface="Helvetica" pitchFamily="2" charset="0"/>
              </a:rPr>
              <a:t>MTBF 3.1h</a:t>
            </a:r>
            <a:r>
              <a:rPr lang="zh-CN" altLang="en-US" dirty="0">
                <a:effectLst/>
                <a:latin typeface="Helvetica" pitchFamily="2" charset="0"/>
              </a:rPr>
              <a:t>，可用度</a:t>
            </a:r>
            <a:r>
              <a:rPr lang="en-US" altLang="zh-CN" dirty="0">
                <a:effectLst/>
                <a:latin typeface="Helvetica" pitchFamily="2" charset="0"/>
              </a:rPr>
              <a:t>26%</a:t>
            </a:r>
          </a:p>
        </p:txBody>
      </p:sp>
      <p:sp>
        <p:nvSpPr>
          <p:cNvPr id="4" name="内容占位符 3">
            <a:extLst>
              <a:ext uri="{FF2B5EF4-FFF2-40B4-BE49-F238E27FC236}">
                <a16:creationId xmlns:a16="http://schemas.microsoft.com/office/drawing/2014/main" id="{D1BD3AFB-D68F-3C09-5E0D-59077FBE3DD7}"/>
              </a:ext>
            </a:extLst>
          </p:cNvPr>
          <p:cNvSpPr>
            <a:spLocks noGrp="1"/>
          </p:cNvSpPr>
          <p:nvPr>
            <p:ph sz="half" idx="10"/>
          </p:nvPr>
        </p:nvSpPr>
        <p:spPr/>
        <p:txBody>
          <a:bodyPr/>
          <a:lstStyle/>
          <a:p>
            <a:r>
              <a:rPr lang="en" altLang="zh-CN" dirty="0">
                <a:effectLst/>
                <a:latin typeface="Helvetica" pitchFamily="2" charset="0"/>
              </a:rPr>
              <a:t>64E</a:t>
            </a:r>
            <a:r>
              <a:rPr lang="zh-CN" altLang="en-US" dirty="0">
                <a:effectLst/>
                <a:latin typeface="Helvetica" pitchFamily="2" charset="0"/>
              </a:rPr>
              <a:t>集群，</a:t>
            </a:r>
            <a:r>
              <a:rPr lang="en-US" altLang="zh-CN" dirty="0">
                <a:effectLst/>
                <a:latin typeface="Helvetica" pitchFamily="2" charset="0"/>
              </a:rPr>
              <a:t>8.5</a:t>
            </a:r>
            <a:r>
              <a:rPr lang="zh-CN" altLang="en-US" dirty="0">
                <a:effectLst/>
                <a:latin typeface="Helvetica" pitchFamily="2" charset="0"/>
              </a:rPr>
              <a:t>万</a:t>
            </a:r>
            <a:r>
              <a:rPr lang="en-US" altLang="zh-CN" dirty="0">
                <a:effectLst/>
                <a:latin typeface="Helvetica" pitchFamily="2" charset="0"/>
              </a:rPr>
              <a:t>910</a:t>
            </a:r>
            <a:r>
              <a:rPr lang="en" altLang="zh-CN" dirty="0">
                <a:effectLst/>
                <a:latin typeface="Helvetica" pitchFamily="2" charset="0"/>
              </a:rPr>
              <a:t>C,664</a:t>
            </a:r>
            <a:r>
              <a:rPr lang="zh-CN" altLang="en-US" dirty="0">
                <a:effectLst/>
                <a:latin typeface="Helvetica" pitchFamily="2" charset="0"/>
              </a:rPr>
              <a:t>柜</a:t>
            </a:r>
          </a:p>
          <a:p>
            <a:r>
              <a:rPr lang="en" altLang="zh-CN" dirty="0">
                <a:effectLst/>
                <a:latin typeface="Helvetica" pitchFamily="2" charset="0"/>
              </a:rPr>
              <a:t>MTBF</a:t>
            </a:r>
            <a:r>
              <a:rPr lang="zh-CN" altLang="en-US" dirty="0">
                <a:effectLst/>
                <a:latin typeface="Helvetica" pitchFamily="2" charset="0"/>
              </a:rPr>
              <a:t>按照</a:t>
            </a:r>
            <a:r>
              <a:rPr lang="en" altLang="zh-CN" dirty="0">
                <a:effectLst/>
                <a:latin typeface="Helvetica" pitchFamily="2" charset="0"/>
              </a:rPr>
              <a:t>CX</a:t>
            </a:r>
            <a:r>
              <a:rPr lang="zh-CN" altLang="en-US" dirty="0">
                <a:effectLst/>
                <a:latin typeface="Helvetica" pitchFamily="2" charset="0"/>
              </a:rPr>
              <a:t>项目</a:t>
            </a:r>
            <a:r>
              <a:rPr lang="en-US" altLang="zh-CN" dirty="0">
                <a:effectLst/>
                <a:latin typeface="Helvetica" pitchFamily="2" charset="0"/>
              </a:rPr>
              <a:t>10</a:t>
            </a:r>
            <a:r>
              <a:rPr lang="en" altLang="zh-CN" dirty="0">
                <a:effectLst/>
                <a:latin typeface="Helvetica" pitchFamily="2" charset="0"/>
              </a:rPr>
              <a:t>h</a:t>
            </a:r>
            <a:r>
              <a:rPr lang="zh-CN" altLang="en-US" dirty="0">
                <a:effectLst/>
                <a:latin typeface="Helvetica" pitchFamily="2" charset="0"/>
              </a:rPr>
              <a:t>推算，</a:t>
            </a:r>
            <a:r>
              <a:rPr lang="en" altLang="zh-CN" dirty="0">
                <a:effectLst/>
                <a:latin typeface="Helvetica" pitchFamily="2" charset="0"/>
              </a:rPr>
              <a:t>CKPT</a:t>
            </a:r>
            <a:r>
              <a:rPr lang="zh-CN" altLang="en-US" dirty="0">
                <a:effectLst/>
                <a:latin typeface="Helvetica" pitchFamily="2" charset="0"/>
              </a:rPr>
              <a:t>保存周期</a:t>
            </a:r>
            <a:r>
              <a:rPr lang="en-US" altLang="zh-CN" dirty="0">
                <a:effectLst/>
                <a:latin typeface="Helvetica" pitchFamily="2" charset="0"/>
              </a:rPr>
              <a:t>3</a:t>
            </a:r>
            <a:r>
              <a:rPr lang="en" altLang="zh-CN" dirty="0">
                <a:effectLst/>
                <a:latin typeface="Helvetica" pitchFamily="2" charset="0"/>
              </a:rPr>
              <a:t>h</a:t>
            </a:r>
            <a:r>
              <a:rPr lang="zh-CN" altLang="en" dirty="0">
                <a:effectLst/>
                <a:latin typeface="Helvetica" pitchFamily="2" charset="0"/>
              </a:rPr>
              <a:t>，</a:t>
            </a:r>
            <a:r>
              <a:rPr lang="zh-CN" altLang="en-US" dirty="0">
                <a:effectLst/>
                <a:latin typeface="Helvetica" pitchFamily="2" charset="0"/>
              </a:rPr>
              <a:t>恢复时长</a:t>
            </a:r>
            <a:r>
              <a:rPr lang="en-US" altLang="zh-CN" dirty="0">
                <a:effectLst/>
                <a:latin typeface="Helvetica" pitchFamily="2" charset="0"/>
              </a:rPr>
              <a:t>177</a:t>
            </a:r>
            <a:r>
              <a:rPr lang="en" altLang="zh-CN" dirty="0">
                <a:effectLst/>
                <a:latin typeface="Helvetica" pitchFamily="2" charset="0"/>
              </a:rPr>
              <a:t>min</a:t>
            </a:r>
          </a:p>
          <a:p>
            <a:r>
              <a:rPr lang="zh-CN" altLang="en-US" dirty="0">
                <a:effectLst/>
                <a:latin typeface="Helvetica" pitchFamily="2" charset="0"/>
              </a:rPr>
              <a:t>软件故障率参考</a:t>
            </a:r>
            <a:r>
              <a:rPr lang="en" altLang="zh-CN" dirty="0">
                <a:effectLst/>
                <a:latin typeface="Helvetica" pitchFamily="2" charset="0"/>
              </a:rPr>
              <a:t>Meta OPT175B</a:t>
            </a:r>
            <a:r>
              <a:rPr lang="zh-CN" altLang="en-US" dirty="0">
                <a:effectLst/>
                <a:latin typeface="Helvetica" pitchFamily="2" charset="0"/>
              </a:rPr>
              <a:t>训练表现：</a:t>
            </a:r>
            <a:r>
              <a:rPr lang="en" altLang="zh-CN" dirty="0">
                <a:effectLst/>
                <a:latin typeface="Helvetica" pitchFamily="2" charset="0"/>
              </a:rPr>
              <a:t>MTBF 69.7h, MTTR 11.6h</a:t>
            </a:r>
          </a:p>
        </p:txBody>
      </p:sp>
      <p:pic>
        <p:nvPicPr>
          <p:cNvPr id="5" name="图片 4">
            <a:extLst>
              <a:ext uri="{FF2B5EF4-FFF2-40B4-BE49-F238E27FC236}">
                <a16:creationId xmlns:a16="http://schemas.microsoft.com/office/drawing/2014/main" id="{747E922D-96E7-968B-330F-A837E28B71EE}"/>
              </a:ext>
            </a:extLst>
          </p:cNvPr>
          <p:cNvPicPr>
            <a:picLocks noChangeAspect="1"/>
          </p:cNvPicPr>
          <p:nvPr/>
        </p:nvPicPr>
        <p:blipFill>
          <a:blip r:embed="rId2"/>
          <a:stretch>
            <a:fillRect/>
          </a:stretch>
        </p:blipFill>
        <p:spPr>
          <a:xfrm>
            <a:off x="303057" y="3509158"/>
            <a:ext cx="6223000" cy="2311400"/>
          </a:xfrm>
          <a:prstGeom prst="rect">
            <a:avLst/>
          </a:prstGeom>
        </p:spPr>
      </p:pic>
    </p:spTree>
    <p:extLst>
      <p:ext uri="{BB962C8B-B14F-4D97-AF65-F5344CB8AC3E}">
        <p14:creationId xmlns:p14="http://schemas.microsoft.com/office/powerpoint/2010/main" val="2106374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5299125" y="1046095"/>
            <a:ext cx="1598515"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X</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b="1" i="0" dirty="0">
                <a:effectLst/>
                <a:latin typeface="system-ui"/>
              </a:rPr>
              <a:t>总结与思考</a:t>
            </a:r>
            <a:endParaRPr lang="zh-CN" altLang="en-US" sz="7200" b="1" i="0" dirty="0">
              <a:effectLst/>
              <a:latin typeface="system-ui"/>
            </a:endParaRPr>
          </a:p>
        </p:txBody>
      </p:sp>
    </p:spTree>
    <p:extLst>
      <p:ext uri="{BB962C8B-B14F-4D97-AF65-F5344CB8AC3E}">
        <p14:creationId xmlns:p14="http://schemas.microsoft.com/office/powerpoint/2010/main" val="1584921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797C53D-DF94-7BA9-68BE-A4A16D0C2F28}"/>
              </a:ext>
            </a:extLst>
          </p:cNvPr>
          <p:cNvSpPr>
            <a:spLocks noGrp="1"/>
          </p:cNvSpPr>
          <p:nvPr>
            <p:ph type="title"/>
          </p:nvPr>
        </p:nvSpPr>
        <p:spPr/>
        <p:txBody>
          <a:bodyPr/>
          <a:lstStyle/>
          <a:p>
            <a:r>
              <a:rPr lang="en-US" altLang="zh-CN" dirty="0"/>
              <a:t>Scale-up</a:t>
            </a:r>
            <a:r>
              <a:rPr lang="zh-CN" altLang="en-US" dirty="0"/>
              <a:t> </a:t>
            </a:r>
            <a:r>
              <a:rPr lang="en-US" altLang="zh-CN" dirty="0"/>
              <a:t>vs</a:t>
            </a:r>
            <a:r>
              <a:rPr lang="zh-CN" altLang="en-US" dirty="0"/>
              <a:t> </a:t>
            </a:r>
            <a:r>
              <a:rPr lang="en-US" altLang="zh-CN" dirty="0"/>
              <a:t>Scale-out</a:t>
            </a:r>
            <a:endParaRPr lang="zh-CN" altLang="en-US" dirty="0"/>
          </a:p>
        </p:txBody>
      </p:sp>
      <p:graphicFrame>
        <p:nvGraphicFramePr>
          <p:cNvPr id="6" name="内容占位符 5">
            <a:extLst>
              <a:ext uri="{FF2B5EF4-FFF2-40B4-BE49-F238E27FC236}">
                <a16:creationId xmlns:a16="http://schemas.microsoft.com/office/drawing/2014/main" id="{F4349524-B1DB-4093-8F8B-688B9D7CBC4E}"/>
              </a:ext>
            </a:extLst>
          </p:cNvPr>
          <p:cNvGraphicFramePr>
            <a:graphicFrameLocks noGrp="1"/>
          </p:cNvGraphicFramePr>
          <p:nvPr>
            <p:ph sz="half" idx="1"/>
          </p:nvPr>
        </p:nvGraphicFramePr>
        <p:xfrm>
          <a:off x="779208" y="1569029"/>
          <a:ext cx="10638345" cy="4488869"/>
        </p:xfrm>
        <a:graphic>
          <a:graphicData uri="http://schemas.openxmlformats.org/drawingml/2006/table">
            <a:tbl>
              <a:tblPr>
                <a:tableStyleId>{5940675A-B579-460E-94D1-54222C63F5DA}</a:tableStyleId>
              </a:tblPr>
              <a:tblGrid>
                <a:gridCol w="2013707">
                  <a:extLst>
                    <a:ext uri="{9D8B030D-6E8A-4147-A177-3AD203B41FA5}">
                      <a16:colId xmlns:a16="http://schemas.microsoft.com/office/drawing/2014/main" val="2263295546"/>
                    </a:ext>
                  </a:extLst>
                </a:gridCol>
                <a:gridCol w="4312319">
                  <a:extLst>
                    <a:ext uri="{9D8B030D-6E8A-4147-A177-3AD203B41FA5}">
                      <a16:colId xmlns:a16="http://schemas.microsoft.com/office/drawing/2014/main" val="3817647485"/>
                    </a:ext>
                  </a:extLst>
                </a:gridCol>
                <a:gridCol w="4312319">
                  <a:extLst>
                    <a:ext uri="{9D8B030D-6E8A-4147-A177-3AD203B41FA5}">
                      <a16:colId xmlns:a16="http://schemas.microsoft.com/office/drawing/2014/main" val="2926272912"/>
                    </a:ext>
                  </a:extLst>
                </a:gridCol>
              </a:tblGrid>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场景​​</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e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Scale-up（</a:t>
                      </a:r>
                      <a:r>
                        <a:rPr kumimoji="0" lang="zh-C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纵向扩展）</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e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Scale-out（</a:t>
                      </a:r>
                      <a:r>
                        <a:rPr kumimoji="0" lang="zh-C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横向扩展）</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09380916"/>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​​核心目标​​</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单个“超级</a:t>
                      </a:r>
                      <a:r>
                        <a:rPr kumimoji="0" lang="e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”能力超强</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千 </a:t>
                      </a:r>
                      <a:r>
                        <a:rPr kumimoji="0" lang="en" altLang="zh-CN"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实现高效协同</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12337246"/>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​​网络重点​​</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e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NVLink</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带宽​​（喂饱单个猛兽）</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低延迟 </a:t>
                      </a:r>
                      <a:r>
                        <a:rPr kumimoji="0" lang="en-US" altLang="zh-CN"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高带宽​​（万卡 </a:t>
                      </a:r>
                      <a:r>
                        <a:rPr kumimoji="0" lang="e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齐心协作）</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77168439"/>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​​致命瓶颈​​</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链路带宽不足 → 算力闲置</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网络延迟高 → 集体“等数据”挂机</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85359918"/>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延迟敏感度​​</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纳秒级（</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根头发掉落时长）</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微秒级（蜜蜂振翅一次）</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6157637"/>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数据传输距离​​</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机箱内（铜缆直连）</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跨机柜（必须光纤）</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8162541"/>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拓扑依赖​​</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全连接拓扑（不惜代价直连）</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胖树拓扑（成本效率平衡）</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62886859"/>
                  </a:ext>
                </a:extLst>
              </a:tr>
            </a:tbl>
          </a:graphicData>
        </a:graphic>
      </p:graphicFrame>
    </p:spTree>
    <p:extLst>
      <p:ext uri="{BB962C8B-B14F-4D97-AF65-F5344CB8AC3E}">
        <p14:creationId xmlns:p14="http://schemas.microsoft.com/office/powerpoint/2010/main" val="261577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endParaRPr lang="en" altLang="zh-CN" dirty="0"/>
          </a:p>
          <a:p>
            <a:endParaRPr lang="en" altLang="zh-CN" dirty="0"/>
          </a:p>
          <a:p>
            <a:pPr marL="0" indent="0">
              <a:buNone/>
            </a:pPr>
            <a:endParaRPr lang="en" altLang="zh-CN" sz="2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2">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A902E5-E26B-CC30-A0D5-3F3435D848A7}"/>
              </a:ext>
            </a:extLst>
          </p:cNvPr>
          <p:cNvSpPr/>
          <p:nvPr/>
        </p:nvSpPr>
        <p:spPr>
          <a:xfrm>
            <a:off x="6670952" y="3759561"/>
            <a:ext cx="3184148" cy="2328917"/>
          </a:xfrm>
          <a:prstGeom prst="rect">
            <a:avLst/>
          </a:prstGeom>
          <a:solidFill>
            <a:srgbClr val="D4F1F5"/>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kern="0" dirty="0">
              <a:solidFill>
                <a:srgbClr val="374153"/>
              </a:solidFill>
              <a:latin typeface="Lexend" pitchFamily="2" charset="0"/>
              <a:ea typeface="微软雅黑" panose="020B0503020204020204" pitchFamily="34" charset="-122"/>
            </a:endParaRPr>
          </a:p>
        </p:txBody>
      </p:sp>
      <p:pic>
        <p:nvPicPr>
          <p:cNvPr id="1090" name="Picture 3">
            <a:extLst>
              <a:ext uri="{FF2B5EF4-FFF2-40B4-BE49-F238E27FC236}">
                <a16:creationId xmlns:a16="http://schemas.microsoft.com/office/drawing/2014/main" id="{AED391DF-F322-0F5F-E85A-1D9B22F8D531}"/>
              </a:ext>
            </a:extLst>
          </p:cNvPr>
          <p:cNvPicPr>
            <a:picLocks noChangeAspect="1" noChangeArrowheads="1"/>
          </p:cNvPicPr>
          <p:nvPr/>
        </p:nvPicPr>
        <p:blipFill>
          <a:blip r:embed="rId160" cstate="screen">
            <a:extLst>
              <a:ext uri="{28A0092B-C50C-407E-A947-70E740481C1C}">
                <a14:useLocalDpi xmlns:a14="http://schemas.microsoft.com/office/drawing/2010/main"/>
              </a:ext>
            </a:extLst>
          </a:blip>
          <a:srcRect/>
          <a:stretch>
            <a:fillRect/>
          </a:stretch>
        </p:blipFill>
        <p:spPr bwMode="auto">
          <a:xfrm>
            <a:off x="8883169" y="3948968"/>
            <a:ext cx="530916" cy="147331"/>
          </a:xfrm>
          <a:prstGeom prst="rect">
            <a:avLst/>
          </a:prstGeom>
          <a:noFill/>
          <a:ln w="9525">
            <a:noFill/>
            <a:miter lim="800000"/>
            <a:headEnd/>
            <a:tailEnd/>
          </a:ln>
        </p:spPr>
      </p:pic>
      <p:pic>
        <p:nvPicPr>
          <p:cNvPr id="1330" name="Picture 3">
            <a:extLst>
              <a:ext uri="{FF2B5EF4-FFF2-40B4-BE49-F238E27FC236}">
                <a16:creationId xmlns:a16="http://schemas.microsoft.com/office/drawing/2014/main" id="{4A5C8BA9-B08D-899E-06E8-DD2A9F39674E}"/>
              </a:ext>
            </a:extLst>
          </p:cNvPr>
          <p:cNvPicPr>
            <a:picLocks noChangeAspect="1" noChangeArrowheads="1"/>
          </p:cNvPicPr>
          <p:nvPr/>
        </p:nvPicPr>
        <p:blipFill>
          <a:blip r:embed="rId160" cstate="screen">
            <a:extLst>
              <a:ext uri="{28A0092B-C50C-407E-A947-70E740481C1C}">
                <a14:useLocalDpi xmlns:a14="http://schemas.microsoft.com/office/drawing/2010/main"/>
              </a:ext>
            </a:extLst>
          </a:blip>
          <a:srcRect/>
          <a:stretch>
            <a:fillRect/>
          </a:stretch>
        </p:blipFill>
        <p:spPr bwMode="auto">
          <a:xfrm>
            <a:off x="8883169" y="4199235"/>
            <a:ext cx="530916" cy="147331"/>
          </a:xfrm>
          <a:prstGeom prst="rect">
            <a:avLst/>
          </a:prstGeom>
          <a:noFill/>
          <a:ln w="9525">
            <a:noFill/>
            <a:miter lim="800000"/>
            <a:headEnd/>
            <a:tailEnd/>
          </a:ln>
        </p:spPr>
      </p:pic>
      <p:pic>
        <p:nvPicPr>
          <p:cNvPr id="1331" name="Picture 3">
            <a:extLst>
              <a:ext uri="{FF2B5EF4-FFF2-40B4-BE49-F238E27FC236}">
                <a16:creationId xmlns:a16="http://schemas.microsoft.com/office/drawing/2014/main" id="{09721D9A-5DA9-8923-041F-EF6E6DE317E9}"/>
              </a:ext>
            </a:extLst>
          </p:cNvPr>
          <p:cNvPicPr>
            <a:picLocks noChangeAspect="1" noChangeArrowheads="1"/>
          </p:cNvPicPr>
          <p:nvPr/>
        </p:nvPicPr>
        <p:blipFill>
          <a:blip r:embed="rId160" cstate="screen">
            <a:extLst>
              <a:ext uri="{28A0092B-C50C-407E-A947-70E740481C1C}">
                <a14:useLocalDpi xmlns:a14="http://schemas.microsoft.com/office/drawing/2010/main"/>
              </a:ext>
            </a:extLst>
          </a:blip>
          <a:srcRect/>
          <a:stretch>
            <a:fillRect/>
          </a:stretch>
        </p:blipFill>
        <p:spPr bwMode="auto">
          <a:xfrm>
            <a:off x="8883169" y="4449503"/>
            <a:ext cx="530916" cy="147331"/>
          </a:xfrm>
          <a:prstGeom prst="rect">
            <a:avLst/>
          </a:prstGeom>
          <a:noFill/>
          <a:ln w="9525">
            <a:noFill/>
            <a:miter lim="800000"/>
            <a:headEnd/>
            <a:tailEnd/>
          </a:ln>
        </p:spPr>
      </p:pic>
      <p:pic>
        <p:nvPicPr>
          <p:cNvPr id="1324" name="图片 1323">
            <a:extLst>
              <a:ext uri="{FF2B5EF4-FFF2-40B4-BE49-F238E27FC236}">
                <a16:creationId xmlns:a16="http://schemas.microsoft.com/office/drawing/2014/main" id="{E98DF425-695F-F573-EBBC-DAF2C18EC82D}"/>
              </a:ext>
            </a:extLst>
          </p:cNvPr>
          <p:cNvPicPr>
            <a:picLocks noChangeAspect="1"/>
          </p:cNvPicPr>
          <p:nvPr>
            <p:custDataLst>
              <p:tags r:id="rId1"/>
            </p:custDataLst>
          </p:nvPr>
        </p:nvPicPr>
        <p:blipFill>
          <a:blip r:embed="rId161" cstate="screen">
            <a:extLst>
              <a:ext uri="{28A0092B-C50C-407E-A947-70E740481C1C}">
                <a14:useLocalDpi xmlns:a14="http://schemas.microsoft.com/office/drawing/2010/main"/>
              </a:ext>
            </a:extLst>
          </a:blip>
          <a:stretch>
            <a:fillRect/>
          </a:stretch>
        </p:blipFill>
        <p:spPr>
          <a:xfrm>
            <a:off x="7054292" y="4216451"/>
            <a:ext cx="506758" cy="137290"/>
          </a:xfrm>
          <a:prstGeom prst="rect">
            <a:avLst/>
          </a:prstGeom>
        </p:spPr>
      </p:pic>
      <p:sp>
        <p:nvSpPr>
          <p:cNvPr id="6" name="矩形 5">
            <a:extLst>
              <a:ext uri="{FF2B5EF4-FFF2-40B4-BE49-F238E27FC236}">
                <a16:creationId xmlns:a16="http://schemas.microsoft.com/office/drawing/2014/main" id="{CC9549ED-27C6-CF75-73F2-E9B6D4D6CEEE}"/>
              </a:ext>
            </a:extLst>
          </p:cNvPr>
          <p:cNvSpPr/>
          <p:nvPr/>
        </p:nvSpPr>
        <p:spPr>
          <a:xfrm>
            <a:off x="3582478" y="3758609"/>
            <a:ext cx="2965758" cy="2328916"/>
          </a:xfrm>
          <a:prstGeom prst="rect">
            <a:avLst/>
          </a:prstGeom>
          <a:solidFill>
            <a:srgbClr val="D4F1F5"/>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kern="0" dirty="0">
              <a:solidFill>
                <a:srgbClr val="374153"/>
              </a:solidFill>
              <a:latin typeface="Lexend" pitchFamily="2" charset="0"/>
              <a:ea typeface="微软雅黑" panose="020B0503020204020204" pitchFamily="34" charset="-122"/>
            </a:endParaRPr>
          </a:p>
        </p:txBody>
      </p:sp>
      <p:sp>
        <p:nvSpPr>
          <p:cNvPr id="5" name="标题 4">
            <a:extLst>
              <a:ext uri="{FF2B5EF4-FFF2-40B4-BE49-F238E27FC236}">
                <a16:creationId xmlns:a16="http://schemas.microsoft.com/office/drawing/2014/main" id="{317E87EC-82E8-91EB-A1EA-57C360D077D1}"/>
              </a:ext>
            </a:extLst>
          </p:cNvPr>
          <p:cNvSpPr>
            <a:spLocks noGrp="1"/>
          </p:cNvSpPr>
          <p:nvPr>
            <p:ph type="title"/>
          </p:nvPr>
        </p:nvSpPr>
        <p:spPr/>
        <p:txBody>
          <a:bodyPr/>
          <a:lstStyle/>
          <a:p>
            <a:r>
              <a:rPr lang="en-US" altLang="zh-CN" dirty="0"/>
              <a:t>L2</a:t>
            </a:r>
            <a:r>
              <a:rPr lang="zh-CN" altLang="en-US" dirty="0"/>
              <a:t> 算力底座：</a:t>
            </a:r>
            <a:r>
              <a:rPr lang="zh-CN" altLang="en-US" sz="3200" kern="0" dirty="0">
                <a:solidFill>
                  <a:srgbClr val="C00000"/>
                </a:solidFill>
                <a:latin typeface="微软雅黑"/>
                <a:ea typeface="微软雅黑"/>
              </a:rPr>
              <a:t>网络</a:t>
            </a:r>
            <a:endParaRPr lang="zh-CN" altLang="en-US" dirty="0"/>
          </a:p>
        </p:txBody>
      </p:sp>
      <p:sp>
        <p:nvSpPr>
          <p:cNvPr id="1110" name="TextBox 15">
            <a:extLst>
              <a:ext uri="{FF2B5EF4-FFF2-40B4-BE49-F238E27FC236}">
                <a16:creationId xmlns:a16="http://schemas.microsoft.com/office/drawing/2014/main" id="{B02908EA-9181-A017-2882-8AE369436F34}"/>
              </a:ext>
            </a:extLst>
          </p:cNvPr>
          <p:cNvSpPr txBox="1"/>
          <p:nvPr>
            <p:custDataLst>
              <p:tags r:id="rId2"/>
            </p:custDataLst>
          </p:nvPr>
        </p:nvSpPr>
        <p:spPr>
          <a:xfrm>
            <a:off x="10404218" y="1608879"/>
            <a:ext cx="635952"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25G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sp>
        <p:nvSpPr>
          <p:cNvPr id="1111" name="TextBox 15">
            <a:extLst>
              <a:ext uri="{FF2B5EF4-FFF2-40B4-BE49-F238E27FC236}">
                <a16:creationId xmlns:a16="http://schemas.microsoft.com/office/drawing/2014/main" id="{9C99786A-D966-BDF2-8CFC-8D002FCD9270}"/>
              </a:ext>
            </a:extLst>
          </p:cNvPr>
          <p:cNvSpPr txBox="1"/>
          <p:nvPr>
            <p:custDataLst>
              <p:tags r:id="rId3"/>
            </p:custDataLst>
          </p:nvPr>
        </p:nvSpPr>
        <p:spPr>
          <a:xfrm>
            <a:off x="10404218" y="1393848"/>
            <a:ext cx="714500"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10GE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12" name="直接连接符 98">
            <a:extLst>
              <a:ext uri="{FF2B5EF4-FFF2-40B4-BE49-F238E27FC236}">
                <a16:creationId xmlns:a16="http://schemas.microsoft.com/office/drawing/2014/main" id="{C347F3C1-A1C3-C4FF-11A1-528CCD885889}"/>
              </a:ext>
            </a:extLst>
          </p:cNvPr>
          <p:cNvCxnSpPr/>
          <p:nvPr>
            <p:custDataLst>
              <p:tags r:id="rId4"/>
            </p:custDataLst>
          </p:nvPr>
        </p:nvCxnSpPr>
        <p:spPr bwMode="auto">
          <a:xfrm flipV="1">
            <a:off x="9762027" y="1694928"/>
            <a:ext cx="540000" cy="1"/>
          </a:xfrm>
          <a:prstGeom prst="line">
            <a:avLst/>
          </a:prstGeom>
          <a:noFill/>
          <a:ln w="28575"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3" name="直接连接符 98">
            <a:extLst>
              <a:ext uri="{FF2B5EF4-FFF2-40B4-BE49-F238E27FC236}">
                <a16:creationId xmlns:a16="http://schemas.microsoft.com/office/drawing/2014/main" id="{3ADA8D94-A000-5F02-D2A6-9E03A65A1DEB}"/>
              </a:ext>
            </a:extLst>
          </p:cNvPr>
          <p:cNvCxnSpPr/>
          <p:nvPr>
            <p:custDataLst>
              <p:tags r:id="rId5"/>
            </p:custDataLst>
          </p:nvPr>
        </p:nvCxnSpPr>
        <p:spPr bwMode="auto">
          <a:xfrm flipH="1" flipV="1">
            <a:off x="9762027" y="1478531"/>
            <a:ext cx="540000" cy="3727"/>
          </a:xfrm>
          <a:prstGeom prst="line">
            <a:avLst/>
          </a:prstGeom>
          <a:noFill/>
          <a:ln w="28575">
            <a:solidFill>
              <a:srgbClr val="00CCFF"/>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4" name="TextBox 15">
            <a:extLst>
              <a:ext uri="{FF2B5EF4-FFF2-40B4-BE49-F238E27FC236}">
                <a16:creationId xmlns:a16="http://schemas.microsoft.com/office/drawing/2014/main" id="{AEB176B7-CD9C-C8F5-DF98-E0827C0B9923}"/>
              </a:ext>
            </a:extLst>
          </p:cNvPr>
          <p:cNvSpPr txBox="1"/>
          <p:nvPr>
            <p:custDataLst>
              <p:tags r:id="rId6"/>
            </p:custDataLst>
          </p:nvPr>
        </p:nvSpPr>
        <p:spPr>
          <a:xfrm>
            <a:off x="10404218" y="1823910"/>
            <a:ext cx="571832"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GE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15" name="直接连接符 98">
            <a:extLst>
              <a:ext uri="{FF2B5EF4-FFF2-40B4-BE49-F238E27FC236}">
                <a16:creationId xmlns:a16="http://schemas.microsoft.com/office/drawing/2014/main" id="{4482A28F-F967-BFD0-9C8E-AD5A0BE8CBF3}"/>
              </a:ext>
            </a:extLst>
          </p:cNvPr>
          <p:cNvCxnSpPr/>
          <p:nvPr>
            <p:custDataLst>
              <p:tags r:id="rId7"/>
            </p:custDataLst>
          </p:nvPr>
        </p:nvCxnSpPr>
        <p:spPr bwMode="auto">
          <a:xfrm flipH="1">
            <a:off x="9762027" y="1907599"/>
            <a:ext cx="540000" cy="0"/>
          </a:xfrm>
          <a:prstGeom prst="line">
            <a:avLst/>
          </a:prstGeom>
          <a:noFill/>
          <a:ln w="28575">
            <a:solidFill>
              <a:srgbClr val="1D1D1A"/>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6" name="TextBox 15">
            <a:extLst>
              <a:ext uri="{FF2B5EF4-FFF2-40B4-BE49-F238E27FC236}">
                <a16:creationId xmlns:a16="http://schemas.microsoft.com/office/drawing/2014/main" id="{ED52E6AA-26A0-A75D-ABF8-1741DF06BD8A}"/>
              </a:ext>
            </a:extLst>
          </p:cNvPr>
          <p:cNvSpPr txBox="1"/>
          <p:nvPr>
            <p:custDataLst>
              <p:tags r:id="rId8"/>
            </p:custDataLst>
          </p:nvPr>
        </p:nvSpPr>
        <p:spPr>
          <a:xfrm>
            <a:off x="10404218" y="1179082"/>
            <a:ext cx="714351" cy="205501"/>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100G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27" name="直接连接符 98">
            <a:extLst>
              <a:ext uri="{FF2B5EF4-FFF2-40B4-BE49-F238E27FC236}">
                <a16:creationId xmlns:a16="http://schemas.microsoft.com/office/drawing/2014/main" id="{DBF0FE6F-3AE1-21FB-E850-EE5B96455D69}"/>
              </a:ext>
            </a:extLst>
          </p:cNvPr>
          <p:cNvCxnSpPr/>
          <p:nvPr>
            <p:custDataLst>
              <p:tags r:id="rId9"/>
            </p:custDataLst>
          </p:nvPr>
        </p:nvCxnSpPr>
        <p:spPr bwMode="auto">
          <a:xfrm flipV="1">
            <a:off x="9762027" y="1265861"/>
            <a:ext cx="540000" cy="0"/>
          </a:xfrm>
          <a:prstGeom prst="line">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9" name="TextBox 15">
            <a:extLst>
              <a:ext uri="{FF2B5EF4-FFF2-40B4-BE49-F238E27FC236}">
                <a16:creationId xmlns:a16="http://schemas.microsoft.com/office/drawing/2014/main" id="{79D35F5C-B219-4C6B-6322-657D11CFF16A}"/>
              </a:ext>
            </a:extLst>
          </p:cNvPr>
          <p:cNvSpPr txBox="1"/>
          <p:nvPr>
            <p:custDataLst>
              <p:tags r:id="rId10"/>
            </p:custDataLst>
          </p:nvPr>
        </p:nvSpPr>
        <p:spPr>
          <a:xfrm>
            <a:off x="10404218" y="2038941"/>
            <a:ext cx="1083191"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100G </a:t>
            </a:r>
            <a:r>
              <a:rPr lang="en-US" altLang="zh-CN" sz="1000" kern="0" dirty="0" err="1">
                <a:solidFill>
                  <a:srgbClr val="374153"/>
                </a:solidFill>
                <a:latin typeface="Lexend" pitchFamily="2" charset="0"/>
                <a:ea typeface="微软雅黑" panose="020B0503020204020204" pitchFamily="34" charset="-122"/>
                <a:cs typeface="微软雅黑" panose="020B0503020204020204" pitchFamily="34" charset="-122"/>
              </a:rPr>
              <a:t>RoCE</a:t>
            </a: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20" name="直接连接符 98">
            <a:extLst>
              <a:ext uri="{FF2B5EF4-FFF2-40B4-BE49-F238E27FC236}">
                <a16:creationId xmlns:a16="http://schemas.microsoft.com/office/drawing/2014/main" id="{01C882CE-E9A9-83CD-4A6A-5C53183E13E9}"/>
              </a:ext>
            </a:extLst>
          </p:cNvPr>
          <p:cNvCxnSpPr/>
          <p:nvPr>
            <p:custDataLst>
              <p:tags r:id="rId11"/>
            </p:custDataLst>
          </p:nvPr>
        </p:nvCxnSpPr>
        <p:spPr bwMode="auto">
          <a:xfrm>
            <a:off x="9762027" y="2120269"/>
            <a:ext cx="540000" cy="1597"/>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1" name="TextBox 15">
            <a:extLst>
              <a:ext uri="{FF2B5EF4-FFF2-40B4-BE49-F238E27FC236}">
                <a16:creationId xmlns:a16="http://schemas.microsoft.com/office/drawing/2014/main" id="{589CBF44-D29E-4524-74EA-4535F1B4E562}"/>
              </a:ext>
            </a:extLst>
          </p:cNvPr>
          <p:cNvSpPr txBox="1"/>
          <p:nvPr>
            <p:custDataLst>
              <p:tags r:id="rId12"/>
            </p:custDataLst>
          </p:nvPr>
        </p:nvSpPr>
        <p:spPr>
          <a:xfrm>
            <a:off x="10404218" y="2253972"/>
            <a:ext cx="1089603"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200G </a:t>
            </a:r>
            <a:r>
              <a:rPr lang="en-US" altLang="zh-CN" sz="1000" kern="0" dirty="0" err="1">
                <a:solidFill>
                  <a:srgbClr val="374153"/>
                </a:solidFill>
                <a:latin typeface="Lexend" pitchFamily="2" charset="0"/>
                <a:ea typeface="微软雅黑" panose="020B0503020204020204" pitchFamily="34" charset="-122"/>
                <a:cs typeface="微软雅黑" panose="020B0503020204020204" pitchFamily="34" charset="-122"/>
              </a:rPr>
              <a:t>RoCE</a:t>
            </a: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22" name="直接连接符 98">
            <a:extLst>
              <a:ext uri="{FF2B5EF4-FFF2-40B4-BE49-F238E27FC236}">
                <a16:creationId xmlns:a16="http://schemas.microsoft.com/office/drawing/2014/main" id="{47FCB384-F6A4-60B7-29ED-3C6977738F3D}"/>
              </a:ext>
            </a:extLst>
          </p:cNvPr>
          <p:cNvCxnSpPr/>
          <p:nvPr>
            <p:custDataLst>
              <p:tags r:id="rId13"/>
            </p:custDataLst>
          </p:nvPr>
        </p:nvCxnSpPr>
        <p:spPr bwMode="auto">
          <a:xfrm>
            <a:off x="9762027" y="2334536"/>
            <a:ext cx="540000" cy="1597"/>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3" name="直接连接符 98">
            <a:extLst>
              <a:ext uri="{FF2B5EF4-FFF2-40B4-BE49-F238E27FC236}">
                <a16:creationId xmlns:a16="http://schemas.microsoft.com/office/drawing/2014/main" id="{40D77BDF-D66B-F7EC-5481-92796926B361}"/>
              </a:ext>
            </a:extLst>
          </p:cNvPr>
          <p:cNvCxnSpPr/>
          <p:nvPr>
            <p:custDataLst>
              <p:tags r:id="rId14"/>
            </p:custDataLst>
          </p:nvPr>
        </p:nvCxnSpPr>
        <p:spPr bwMode="auto">
          <a:xfrm flipH="1" flipV="1">
            <a:off x="9762027" y="2548802"/>
            <a:ext cx="540000" cy="5856"/>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5" name="TextBox 15">
            <a:extLst>
              <a:ext uri="{FF2B5EF4-FFF2-40B4-BE49-F238E27FC236}">
                <a16:creationId xmlns:a16="http://schemas.microsoft.com/office/drawing/2014/main" id="{BA3FC91F-01A8-B77D-BCBF-EFA92E69C3B7}"/>
              </a:ext>
            </a:extLst>
          </p:cNvPr>
          <p:cNvSpPr txBox="1"/>
          <p:nvPr>
            <p:custDataLst>
              <p:tags r:id="rId15"/>
            </p:custDataLst>
          </p:nvPr>
        </p:nvSpPr>
        <p:spPr>
          <a:xfrm>
            <a:off x="10404218" y="2469002"/>
            <a:ext cx="1099221"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400G </a:t>
            </a:r>
            <a:r>
              <a:rPr lang="en-US" altLang="zh-CN" sz="1000" kern="0" dirty="0" err="1">
                <a:solidFill>
                  <a:srgbClr val="374153"/>
                </a:solidFill>
                <a:latin typeface="Lexend" pitchFamily="2" charset="0"/>
                <a:ea typeface="微软雅黑" panose="020B0503020204020204" pitchFamily="34" charset="-122"/>
                <a:cs typeface="微软雅黑" panose="020B0503020204020204" pitchFamily="34" charset="-122"/>
              </a:rPr>
              <a:t>RoCE</a:t>
            </a: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sp>
        <p:nvSpPr>
          <p:cNvPr id="4" name="文本框 3">
            <a:extLst>
              <a:ext uri="{FF2B5EF4-FFF2-40B4-BE49-F238E27FC236}">
                <a16:creationId xmlns:a16="http://schemas.microsoft.com/office/drawing/2014/main" id="{F92048F3-BF20-37A8-2A77-84A4437A1B07}"/>
              </a:ext>
            </a:extLst>
          </p:cNvPr>
          <p:cNvSpPr txBox="1"/>
          <p:nvPr/>
        </p:nvSpPr>
        <p:spPr>
          <a:xfrm>
            <a:off x="7632749" y="6253524"/>
            <a:ext cx="1080000" cy="215231"/>
          </a:xfrm>
          <a:prstGeom prst="rect">
            <a:avLst/>
          </a:prstGeom>
          <a:solidFill>
            <a:srgbClr val="FFFF00"/>
          </a:solidFill>
        </p:spPr>
        <p:txBody>
          <a:bodyPr wrap="square" lIns="0" tIns="0" rIns="0" bIns="0" rtlCol="0">
            <a:spAutoFit/>
          </a:bodyPr>
          <a:lstStyle/>
          <a:p>
            <a:pPr algn="ctr" defTabSz="914034">
              <a:defRPr/>
            </a:pPr>
            <a:r>
              <a:rPr kumimoji="1" lang="zh-CN" altLang="en-US" sz="1399" b="1" kern="0" dirty="0">
                <a:solidFill>
                  <a:srgbClr val="374153"/>
                </a:solidFill>
                <a:latin typeface="Lexend" pitchFamily="2" charset="0"/>
                <a:ea typeface="微软雅黑" panose="020B0503020204020204" pitchFamily="34" charset="-122"/>
              </a:rPr>
              <a:t>数据面</a:t>
            </a:r>
          </a:p>
        </p:txBody>
      </p:sp>
      <p:sp>
        <p:nvSpPr>
          <p:cNvPr id="7" name="文本框 6">
            <a:extLst>
              <a:ext uri="{FF2B5EF4-FFF2-40B4-BE49-F238E27FC236}">
                <a16:creationId xmlns:a16="http://schemas.microsoft.com/office/drawing/2014/main" id="{C1BCC46E-B367-35BF-3922-3E506F149005}"/>
              </a:ext>
            </a:extLst>
          </p:cNvPr>
          <p:cNvSpPr txBox="1"/>
          <p:nvPr/>
        </p:nvSpPr>
        <p:spPr>
          <a:xfrm>
            <a:off x="4528701" y="6253524"/>
            <a:ext cx="1080000" cy="215231"/>
          </a:xfrm>
          <a:prstGeom prst="rect">
            <a:avLst/>
          </a:prstGeom>
          <a:solidFill>
            <a:srgbClr val="FFFF00"/>
          </a:solidFill>
        </p:spPr>
        <p:txBody>
          <a:bodyPr wrap="square" lIns="0" tIns="0" rIns="0" bIns="0" rtlCol="0">
            <a:spAutoFit/>
          </a:bodyPr>
          <a:lstStyle/>
          <a:p>
            <a:pPr algn="ctr" defTabSz="914034">
              <a:defRPr/>
            </a:pPr>
            <a:r>
              <a:rPr kumimoji="1" lang="zh-CN" altLang="en-US" sz="1399" b="1" kern="0" dirty="0">
                <a:solidFill>
                  <a:srgbClr val="374153"/>
                </a:solidFill>
                <a:latin typeface="Lexend" pitchFamily="2" charset="0"/>
                <a:ea typeface="微软雅黑" panose="020B0503020204020204" pitchFamily="34" charset="-122"/>
              </a:rPr>
              <a:t>参数面</a:t>
            </a:r>
          </a:p>
        </p:txBody>
      </p:sp>
      <p:sp>
        <p:nvSpPr>
          <p:cNvPr id="8" name="矩形 7">
            <a:extLst>
              <a:ext uri="{FF2B5EF4-FFF2-40B4-BE49-F238E27FC236}">
                <a16:creationId xmlns:a16="http://schemas.microsoft.com/office/drawing/2014/main" id="{CCA15D8B-E65A-4963-4865-CC33E15ECABB}"/>
              </a:ext>
            </a:extLst>
          </p:cNvPr>
          <p:cNvSpPr/>
          <p:nvPr/>
        </p:nvSpPr>
        <p:spPr>
          <a:xfrm>
            <a:off x="1058286" y="4999171"/>
            <a:ext cx="2394187" cy="1088353"/>
          </a:xfrm>
          <a:prstGeom prst="rect">
            <a:avLst/>
          </a:prstGeom>
          <a:solidFill>
            <a:srgbClr val="D4F1F5"/>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sz="1799" kern="0" dirty="0">
              <a:solidFill>
                <a:srgbClr val="374153"/>
              </a:solidFill>
              <a:latin typeface="Lexend" pitchFamily="2" charset="0"/>
              <a:ea typeface="微软雅黑" panose="020B0503020204020204" pitchFamily="34" charset="-122"/>
            </a:endParaRPr>
          </a:p>
        </p:txBody>
      </p:sp>
      <p:sp>
        <p:nvSpPr>
          <p:cNvPr id="9" name="文本框 8">
            <a:extLst>
              <a:ext uri="{FF2B5EF4-FFF2-40B4-BE49-F238E27FC236}">
                <a16:creationId xmlns:a16="http://schemas.microsoft.com/office/drawing/2014/main" id="{F9E41D69-09A3-52CA-7F87-B620DD39AB92}"/>
              </a:ext>
            </a:extLst>
          </p:cNvPr>
          <p:cNvSpPr txBox="1"/>
          <p:nvPr>
            <p:custDataLst>
              <p:tags r:id="rId16"/>
            </p:custDataLst>
          </p:nvPr>
        </p:nvSpPr>
        <p:spPr>
          <a:xfrm>
            <a:off x="5856945" y="1039471"/>
            <a:ext cx="1313146"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Border Leaf</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 交换机</a:t>
            </a:r>
          </a:p>
        </p:txBody>
      </p:sp>
      <p:cxnSp>
        <p:nvCxnSpPr>
          <p:cNvPr id="11" name="直接连接符 229">
            <a:extLst>
              <a:ext uri="{FF2B5EF4-FFF2-40B4-BE49-F238E27FC236}">
                <a16:creationId xmlns:a16="http://schemas.microsoft.com/office/drawing/2014/main" id="{40C188C2-D4B9-CA25-4086-715303BF8F9C}"/>
              </a:ext>
            </a:extLst>
          </p:cNvPr>
          <p:cNvCxnSpPr>
            <a:cxnSpLocks/>
            <a:stCxn id="48" idx="2"/>
            <a:endCxn id="1144" idx="0"/>
          </p:cNvCxnSpPr>
          <p:nvPr>
            <p:custDataLst>
              <p:tags r:id="rId17"/>
            </p:custDataLst>
          </p:nvPr>
        </p:nvCxnSpPr>
        <p:spPr>
          <a:xfrm flipH="1">
            <a:off x="4899142" y="2228644"/>
            <a:ext cx="1226021" cy="782309"/>
          </a:xfrm>
          <a:prstGeom prst="line">
            <a:avLst/>
          </a:prstGeom>
          <a:noFill/>
          <a:ln w="19050" cap="flat" cmpd="sng" algn="ctr">
            <a:solidFill>
              <a:srgbClr val="FF0000"/>
            </a:solidFill>
            <a:prstDash val="solid"/>
            <a:miter lim="800000"/>
          </a:ln>
          <a:effectLst/>
        </p:spPr>
      </p:cxnSp>
      <p:cxnSp>
        <p:nvCxnSpPr>
          <p:cNvPr id="12" name="直接连接符 230">
            <a:extLst>
              <a:ext uri="{FF2B5EF4-FFF2-40B4-BE49-F238E27FC236}">
                <a16:creationId xmlns:a16="http://schemas.microsoft.com/office/drawing/2014/main" id="{BE2EA5B1-2D6B-FC21-A5AD-ABA25742AD94}"/>
              </a:ext>
            </a:extLst>
          </p:cNvPr>
          <p:cNvCxnSpPr>
            <a:cxnSpLocks/>
            <a:stCxn id="47" idx="2"/>
            <a:endCxn id="1144" idx="0"/>
          </p:cNvCxnSpPr>
          <p:nvPr>
            <p:custDataLst>
              <p:tags r:id="rId18"/>
            </p:custDataLst>
          </p:nvPr>
        </p:nvCxnSpPr>
        <p:spPr>
          <a:xfrm flipH="1">
            <a:off x="4899142" y="2228644"/>
            <a:ext cx="1915606" cy="782309"/>
          </a:xfrm>
          <a:prstGeom prst="line">
            <a:avLst/>
          </a:prstGeom>
          <a:noFill/>
          <a:ln w="19050" cap="flat" cmpd="sng" algn="ctr">
            <a:solidFill>
              <a:srgbClr val="FF0000"/>
            </a:solidFill>
            <a:prstDash val="solid"/>
            <a:miter lim="800000"/>
          </a:ln>
          <a:effectLst/>
        </p:spPr>
      </p:cxnSp>
      <p:cxnSp>
        <p:nvCxnSpPr>
          <p:cNvPr id="13" name="直接连接符 231">
            <a:extLst>
              <a:ext uri="{FF2B5EF4-FFF2-40B4-BE49-F238E27FC236}">
                <a16:creationId xmlns:a16="http://schemas.microsoft.com/office/drawing/2014/main" id="{6C754EFD-8696-5118-E5EC-F46FDE072222}"/>
              </a:ext>
            </a:extLst>
          </p:cNvPr>
          <p:cNvCxnSpPr>
            <a:cxnSpLocks/>
            <a:stCxn id="47" idx="2"/>
            <a:endCxn id="1145" idx="0"/>
          </p:cNvCxnSpPr>
          <p:nvPr>
            <p:custDataLst>
              <p:tags r:id="rId19"/>
            </p:custDataLst>
          </p:nvPr>
        </p:nvCxnSpPr>
        <p:spPr>
          <a:xfrm flipH="1">
            <a:off x="5395297" y="2228644"/>
            <a:ext cx="1419451" cy="780405"/>
          </a:xfrm>
          <a:prstGeom prst="line">
            <a:avLst/>
          </a:prstGeom>
          <a:noFill/>
          <a:ln w="19050" cap="flat" cmpd="sng" algn="ctr">
            <a:solidFill>
              <a:srgbClr val="FF0000"/>
            </a:solidFill>
            <a:prstDash val="solid"/>
            <a:miter lim="800000"/>
          </a:ln>
          <a:effectLst/>
        </p:spPr>
      </p:cxnSp>
      <p:cxnSp>
        <p:nvCxnSpPr>
          <p:cNvPr id="14" name="直接连接符 232">
            <a:extLst>
              <a:ext uri="{FF2B5EF4-FFF2-40B4-BE49-F238E27FC236}">
                <a16:creationId xmlns:a16="http://schemas.microsoft.com/office/drawing/2014/main" id="{D2141694-5CBE-9D8B-1698-576C686C2581}"/>
              </a:ext>
            </a:extLst>
          </p:cNvPr>
          <p:cNvCxnSpPr>
            <a:cxnSpLocks/>
            <a:stCxn id="48" idx="2"/>
            <a:endCxn id="1145" idx="0"/>
          </p:cNvCxnSpPr>
          <p:nvPr>
            <p:custDataLst>
              <p:tags r:id="rId20"/>
            </p:custDataLst>
          </p:nvPr>
        </p:nvCxnSpPr>
        <p:spPr>
          <a:xfrm flipH="1">
            <a:off x="5395297" y="2228644"/>
            <a:ext cx="729866" cy="780405"/>
          </a:xfrm>
          <a:prstGeom prst="line">
            <a:avLst/>
          </a:prstGeom>
          <a:noFill/>
          <a:ln w="19050" cap="flat" cmpd="sng" algn="ctr">
            <a:solidFill>
              <a:srgbClr val="FF0000"/>
            </a:solidFill>
            <a:prstDash val="solid"/>
            <a:miter lim="800000"/>
          </a:ln>
          <a:effectLst/>
        </p:spPr>
      </p:cxnSp>
      <p:cxnSp>
        <p:nvCxnSpPr>
          <p:cNvPr id="15" name="直接连接符 233">
            <a:extLst>
              <a:ext uri="{FF2B5EF4-FFF2-40B4-BE49-F238E27FC236}">
                <a16:creationId xmlns:a16="http://schemas.microsoft.com/office/drawing/2014/main" id="{C38ADA98-ED02-759B-C396-958A61794BE3}"/>
              </a:ext>
            </a:extLst>
          </p:cNvPr>
          <p:cNvCxnSpPr>
            <a:cxnSpLocks/>
            <a:stCxn id="1144" idx="2"/>
            <a:endCxn id="1036" idx="0"/>
          </p:cNvCxnSpPr>
          <p:nvPr>
            <p:custDataLst>
              <p:tags r:id="rId21"/>
            </p:custDataLst>
          </p:nvPr>
        </p:nvCxnSpPr>
        <p:spPr>
          <a:xfrm>
            <a:off x="4899142" y="3190944"/>
            <a:ext cx="272875" cy="612665"/>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234">
            <a:extLst>
              <a:ext uri="{FF2B5EF4-FFF2-40B4-BE49-F238E27FC236}">
                <a16:creationId xmlns:a16="http://schemas.microsoft.com/office/drawing/2014/main" id="{CF728F4F-8CA9-AE8C-C726-1B8D8E7292E9}"/>
              </a:ext>
            </a:extLst>
          </p:cNvPr>
          <p:cNvCxnSpPr>
            <a:cxnSpLocks/>
            <a:stCxn id="1145" idx="2"/>
            <a:endCxn id="1036" idx="0"/>
          </p:cNvCxnSpPr>
          <p:nvPr>
            <p:custDataLst>
              <p:tags r:id="rId22"/>
            </p:custDataLst>
          </p:nvPr>
        </p:nvCxnSpPr>
        <p:spPr>
          <a:xfrm flipH="1">
            <a:off x="5172017" y="3189049"/>
            <a:ext cx="223280" cy="614560"/>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235">
            <a:extLst>
              <a:ext uri="{FF2B5EF4-FFF2-40B4-BE49-F238E27FC236}">
                <a16:creationId xmlns:a16="http://schemas.microsoft.com/office/drawing/2014/main" id="{7027EF16-3942-17F5-2B47-4BB6CDCED69F}"/>
              </a:ext>
            </a:extLst>
          </p:cNvPr>
          <p:cNvCxnSpPr>
            <a:stCxn id="1104" idx="0"/>
            <a:endCxn id="21" idx="2"/>
          </p:cNvCxnSpPr>
          <p:nvPr>
            <p:custDataLst>
              <p:tags r:id="rId23"/>
            </p:custDataLst>
          </p:nvPr>
        </p:nvCxnSpPr>
        <p:spPr bwMode="auto">
          <a:xfrm flipV="1">
            <a:off x="5904210" y="4569771"/>
            <a:ext cx="22515" cy="685806"/>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236">
            <a:extLst>
              <a:ext uri="{FF2B5EF4-FFF2-40B4-BE49-F238E27FC236}">
                <a16:creationId xmlns:a16="http://schemas.microsoft.com/office/drawing/2014/main" id="{63EF5E5D-FD68-D346-22CB-5FDADB0B0697}"/>
              </a:ext>
            </a:extLst>
          </p:cNvPr>
          <p:cNvCxnSpPr>
            <a:stCxn id="1103" idx="0"/>
          </p:cNvCxnSpPr>
          <p:nvPr>
            <p:custDataLst>
              <p:tags r:id="rId24"/>
            </p:custDataLst>
          </p:nvPr>
        </p:nvCxnSpPr>
        <p:spPr bwMode="auto">
          <a:xfrm flipV="1">
            <a:off x="4171517" y="4571836"/>
            <a:ext cx="1762057" cy="697337"/>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5">
            <a:extLst>
              <a:ext uri="{FF2B5EF4-FFF2-40B4-BE49-F238E27FC236}">
                <a16:creationId xmlns:a16="http://schemas.microsoft.com/office/drawing/2014/main" id="{22356FD9-82D8-3AE5-3743-096B26CB359F}"/>
              </a:ext>
            </a:extLst>
          </p:cNvPr>
          <p:cNvPicPr>
            <a:picLocks noChangeAspect="1" noChangeArrowheads="1"/>
          </p:cNvPicPr>
          <p:nvPr>
            <p:custDataLst>
              <p:tags r:id="rId25"/>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5627802" y="3965876"/>
            <a:ext cx="597845" cy="119260"/>
          </a:xfrm>
          <a:prstGeom prst="rect">
            <a:avLst/>
          </a:prstGeom>
          <a:noFill/>
          <a:ln w="9525">
            <a:noFill/>
            <a:miter lim="800000"/>
            <a:headEnd/>
            <a:tailEnd/>
          </a:ln>
        </p:spPr>
      </p:pic>
      <p:pic>
        <p:nvPicPr>
          <p:cNvPr id="20" name="Picture 5">
            <a:extLst>
              <a:ext uri="{FF2B5EF4-FFF2-40B4-BE49-F238E27FC236}">
                <a16:creationId xmlns:a16="http://schemas.microsoft.com/office/drawing/2014/main" id="{514D7D39-E1E7-660F-C85E-1B143C8428CC}"/>
              </a:ext>
            </a:extLst>
          </p:cNvPr>
          <p:cNvPicPr>
            <a:picLocks noChangeAspect="1" noChangeArrowheads="1"/>
          </p:cNvPicPr>
          <p:nvPr>
            <p:custDataLst>
              <p:tags r:id="rId26"/>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5627802" y="4202447"/>
            <a:ext cx="597845" cy="119260"/>
          </a:xfrm>
          <a:prstGeom prst="rect">
            <a:avLst/>
          </a:prstGeom>
          <a:noFill/>
          <a:ln w="9525">
            <a:noFill/>
            <a:miter lim="800000"/>
            <a:headEnd/>
            <a:tailEnd/>
          </a:ln>
        </p:spPr>
      </p:pic>
      <p:pic>
        <p:nvPicPr>
          <p:cNvPr id="21" name="Picture 5">
            <a:extLst>
              <a:ext uri="{FF2B5EF4-FFF2-40B4-BE49-F238E27FC236}">
                <a16:creationId xmlns:a16="http://schemas.microsoft.com/office/drawing/2014/main" id="{1E2B939A-029F-8247-5F99-09BBA1FC9A85}"/>
              </a:ext>
            </a:extLst>
          </p:cNvPr>
          <p:cNvPicPr>
            <a:picLocks noChangeAspect="1" noChangeArrowheads="1"/>
          </p:cNvPicPr>
          <p:nvPr>
            <p:custDataLst>
              <p:tags r:id="rId27"/>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5627802" y="4450511"/>
            <a:ext cx="597845" cy="119260"/>
          </a:xfrm>
          <a:prstGeom prst="rect">
            <a:avLst/>
          </a:prstGeom>
          <a:noFill/>
          <a:ln w="9525">
            <a:noFill/>
            <a:miter lim="800000"/>
            <a:headEnd/>
            <a:tailEnd/>
          </a:ln>
        </p:spPr>
      </p:pic>
      <p:sp>
        <p:nvSpPr>
          <p:cNvPr id="22" name="矩形 21">
            <a:extLst>
              <a:ext uri="{FF2B5EF4-FFF2-40B4-BE49-F238E27FC236}">
                <a16:creationId xmlns:a16="http://schemas.microsoft.com/office/drawing/2014/main" id="{7400625C-C1EA-68E4-8B70-09D58722F9FA}"/>
              </a:ext>
            </a:extLst>
          </p:cNvPr>
          <p:cNvSpPr/>
          <p:nvPr>
            <p:custDataLst>
              <p:tags r:id="rId28"/>
            </p:custDataLst>
          </p:nvPr>
        </p:nvSpPr>
        <p:spPr>
          <a:xfrm>
            <a:off x="3645959" y="3846983"/>
            <a:ext cx="2841877" cy="880176"/>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24" name="直接连接符 242">
            <a:extLst>
              <a:ext uri="{FF2B5EF4-FFF2-40B4-BE49-F238E27FC236}">
                <a16:creationId xmlns:a16="http://schemas.microsoft.com/office/drawing/2014/main" id="{2034EE1B-C6BE-A10D-4526-894CCC3EB188}"/>
              </a:ext>
            </a:extLst>
          </p:cNvPr>
          <p:cNvCxnSpPr>
            <a:cxnSpLocks/>
            <a:stCxn id="48" idx="2"/>
            <a:endCxn id="1152" idx="0"/>
          </p:cNvCxnSpPr>
          <p:nvPr>
            <p:custDataLst>
              <p:tags r:id="rId29"/>
            </p:custDataLst>
          </p:nvPr>
        </p:nvCxnSpPr>
        <p:spPr>
          <a:xfrm flipH="1">
            <a:off x="3352923" y="2228644"/>
            <a:ext cx="2772240" cy="777159"/>
          </a:xfrm>
          <a:prstGeom prst="line">
            <a:avLst/>
          </a:prstGeom>
          <a:noFill/>
          <a:ln w="19050" cap="flat" cmpd="sng" algn="ctr">
            <a:solidFill>
              <a:srgbClr val="FF0000"/>
            </a:solidFill>
            <a:prstDash val="solid"/>
            <a:miter lim="800000"/>
          </a:ln>
          <a:effectLst/>
        </p:spPr>
      </p:cxnSp>
      <p:cxnSp>
        <p:nvCxnSpPr>
          <p:cNvPr id="25" name="直接连接符 243">
            <a:extLst>
              <a:ext uri="{FF2B5EF4-FFF2-40B4-BE49-F238E27FC236}">
                <a16:creationId xmlns:a16="http://schemas.microsoft.com/office/drawing/2014/main" id="{DB52D2FF-5CEE-D7D9-4712-3C16EAA98999}"/>
              </a:ext>
            </a:extLst>
          </p:cNvPr>
          <p:cNvCxnSpPr>
            <a:cxnSpLocks/>
            <a:stCxn id="47" idx="2"/>
            <a:endCxn id="1152" idx="0"/>
          </p:cNvCxnSpPr>
          <p:nvPr>
            <p:custDataLst>
              <p:tags r:id="rId30"/>
            </p:custDataLst>
          </p:nvPr>
        </p:nvCxnSpPr>
        <p:spPr>
          <a:xfrm flipH="1">
            <a:off x="3352923" y="2228644"/>
            <a:ext cx="3461825" cy="777159"/>
          </a:xfrm>
          <a:prstGeom prst="line">
            <a:avLst/>
          </a:prstGeom>
          <a:noFill/>
          <a:ln w="19050" cap="flat" cmpd="sng" algn="ctr">
            <a:solidFill>
              <a:srgbClr val="FF0000"/>
            </a:solidFill>
            <a:prstDash val="solid"/>
            <a:miter lim="800000"/>
          </a:ln>
          <a:effectLst/>
        </p:spPr>
      </p:cxnSp>
      <p:cxnSp>
        <p:nvCxnSpPr>
          <p:cNvPr id="26" name="直接连接符 244">
            <a:extLst>
              <a:ext uri="{FF2B5EF4-FFF2-40B4-BE49-F238E27FC236}">
                <a16:creationId xmlns:a16="http://schemas.microsoft.com/office/drawing/2014/main" id="{19EE954E-886E-51C8-ACB4-BB65561BA776}"/>
              </a:ext>
            </a:extLst>
          </p:cNvPr>
          <p:cNvCxnSpPr>
            <a:cxnSpLocks/>
            <a:stCxn id="41" idx="2"/>
            <a:endCxn id="1167" idx="0"/>
          </p:cNvCxnSpPr>
          <p:nvPr>
            <p:custDataLst>
              <p:tags r:id="rId31"/>
            </p:custDataLst>
          </p:nvPr>
        </p:nvCxnSpPr>
        <p:spPr>
          <a:xfrm flipH="1">
            <a:off x="2322094" y="1590384"/>
            <a:ext cx="4406185" cy="1095753"/>
          </a:xfrm>
          <a:prstGeom prst="line">
            <a:avLst/>
          </a:prstGeom>
          <a:noFill/>
          <a:ln w="19050" cap="flat" cmpd="sng" algn="ctr">
            <a:solidFill>
              <a:srgbClr val="00B0F0"/>
            </a:solidFill>
            <a:prstDash val="solid"/>
            <a:miter lim="800000"/>
          </a:ln>
          <a:effectLst/>
        </p:spPr>
      </p:cxnSp>
      <p:cxnSp>
        <p:nvCxnSpPr>
          <p:cNvPr id="27" name="直接连接符 245">
            <a:extLst>
              <a:ext uri="{FF2B5EF4-FFF2-40B4-BE49-F238E27FC236}">
                <a16:creationId xmlns:a16="http://schemas.microsoft.com/office/drawing/2014/main" id="{A542627A-2A10-0A0C-83B6-1AFAF316315B}"/>
              </a:ext>
            </a:extLst>
          </p:cNvPr>
          <p:cNvCxnSpPr>
            <a:cxnSpLocks/>
            <a:stCxn id="40" idx="2"/>
            <a:endCxn id="1166" idx="0"/>
          </p:cNvCxnSpPr>
          <p:nvPr>
            <p:custDataLst>
              <p:tags r:id="rId32"/>
            </p:custDataLst>
          </p:nvPr>
        </p:nvCxnSpPr>
        <p:spPr>
          <a:xfrm flipH="1">
            <a:off x="1361586" y="1590384"/>
            <a:ext cx="4829335" cy="1095753"/>
          </a:xfrm>
          <a:prstGeom prst="line">
            <a:avLst/>
          </a:prstGeom>
          <a:noFill/>
          <a:ln w="19050" cap="flat" cmpd="sng" algn="ctr">
            <a:solidFill>
              <a:srgbClr val="00B0F0"/>
            </a:solidFill>
            <a:prstDash val="solid"/>
            <a:miter lim="800000"/>
          </a:ln>
          <a:effectLst/>
        </p:spPr>
      </p:cxnSp>
      <p:cxnSp>
        <p:nvCxnSpPr>
          <p:cNvPr id="28" name="直接连接符 246">
            <a:extLst>
              <a:ext uri="{FF2B5EF4-FFF2-40B4-BE49-F238E27FC236}">
                <a16:creationId xmlns:a16="http://schemas.microsoft.com/office/drawing/2014/main" id="{7BADA344-C6DF-1695-B175-A10A977FF70C}"/>
              </a:ext>
            </a:extLst>
          </p:cNvPr>
          <p:cNvCxnSpPr>
            <a:cxnSpLocks/>
            <a:stCxn id="47" idx="2"/>
            <a:endCxn id="1153" idx="0"/>
          </p:cNvCxnSpPr>
          <p:nvPr>
            <p:custDataLst>
              <p:tags r:id="rId33"/>
            </p:custDataLst>
          </p:nvPr>
        </p:nvCxnSpPr>
        <p:spPr>
          <a:xfrm flipH="1">
            <a:off x="3797378" y="2228644"/>
            <a:ext cx="3017370" cy="777527"/>
          </a:xfrm>
          <a:prstGeom prst="line">
            <a:avLst/>
          </a:prstGeom>
          <a:noFill/>
          <a:ln w="19050" cap="flat" cmpd="sng" algn="ctr">
            <a:solidFill>
              <a:srgbClr val="FF0000"/>
            </a:solidFill>
            <a:prstDash val="solid"/>
            <a:miter lim="800000"/>
          </a:ln>
          <a:effectLst/>
        </p:spPr>
      </p:cxnSp>
      <p:cxnSp>
        <p:nvCxnSpPr>
          <p:cNvPr id="29" name="直接连接符 247">
            <a:extLst>
              <a:ext uri="{FF2B5EF4-FFF2-40B4-BE49-F238E27FC236}">
                <a16:creationId xmlns:a16="http://schemas.microsoft.com/office/drawing/2014/main" id="{7C85713C-3DF4-0E68-29C0-091E9197C822}"/>
              </a:ext>
            </a:extLst>
          </p:cNvPr>
          <p:cNvCxnSpPr>
            <a:cxnSpLocks/>
            <a:stCxn id="48" idx="2"/>
            <a:endCxn id="1153" idx="0"/>
          </p:cNvCxnSpPr>
          <p:nvPr>
            <p:custDataLst>
              <p:tags r:id="rId34"/>
            </p:custDataLst>
          </p:nvPr>
        </p:nvCxnSpPr>
        <p:spPr>
          <a:xfrm flipH="1">
            <a:off x="3797378" y="2228644"/>
            <a:ext cx="2327785" cy="777527"/>
          </a:xfrm>
          <a:prstGeom prst="line">
            <a:avLst/>
          </a:prstGeom>
          <a:noFill/>
          <a:ln w="19050" cap="flat" cmpd="sng" algn="ctr">
            <a:solidFill>
              <a:srgbClr val="FF0000"/>
            </a:solidFill>
            <a:prstDash val="solid"/>
            <a:miter lim="800000"/>
          </a:ln>
          <a:effectLst/>
        </p:spPr>
      </p:cxnSp>
      <p:pic>
        <p:nvPicPr>
          <p:cNvPr id="31" name="图片 30">
            <a:extLst>
              <a:ext uri="{FF2B5EF4-FFF2-40B4-BE49-F238E27FC236}">
                <a16:creationId xmlns:a16="http://schemas.microsoft.com/office/drawing/2014/main" id="{DA30DF7C-C665-8E63-24C1-A6D53DC71CA0}"/>
              </a:ext>
            </a:extLst>
          </p:cNvPr>
          <p:cNvPicPr>
            <a:picLocks noChangeAspect="1"/>
          </p:cNvPicPr>
          <p:nvPr>
            <p:custDataLst>
              <p:tags r:id="rId35"/>
            </p:custDataLst>
          </p:nvPr>
        </p:nvPicPr>
        <p:blipFill>
          <a:blip r:embed="rId163" cstate="screen">
            <a:extLst>
              <a:ext uri="{28A0092B-C50C-407E-A947-70E740481C1C}">
                <a14:useLocalDpi xmlns:a14="http://schemas.microsoft.com/office/drawing/2010/main"/>
              </a:ext>
            </a:extLst>
          </a:blip>
          <a:stretch>
            <a:fillRect/>
          </a:stretch>
        </p:blipFill>
        <p:spPr>
          <a:xfrm flipV="1">
            <a:off x="5433163" y="1410384"/>
            <a:ext cx="274566" cy="180000"/>
          </a:xfrm>
          <a:prstGeom prst="rect">
            <a:avLst/>
          </a:prstGeom>
          <a:ln>
            <a:noFill/>
          </a:ln>
        </p:spPr>
      </p:pic>
      <p:pic>
        <p:nvPicPr>
          <p:cNvPr id="32" name="图片 31">
            <a:extLst>
              <a:ext uri="{FF2B5EF4-FFF2-40B4-BE49-F238E27FC236}">
                <a16:creationId xmlns:a16="http://schemas.microsoft.com/office/drawing/2014/main" id="{F4275541-B242-7811-B437-057CEB62955D}"/>
              </a:ext>
            </a:extLst>
          </p:cNvPr>
          <p:cNvPicPr>
            <a:picLocks noChangeAspect="1"/>
          </p:cNvPicPr>
          <p:nvPr>
            <p:custDataLst>
              <p:tags r:id="rId36"/>
            </p:custDataLst>
          </p:nvPr>
        </p:nvPicPr>
        <p:blipFill>
          <a:blip r:embed="rId163" cstate="screen">
            <a:extLst>
              <a:ext uri="{28A0092B-C50C-407E-A947-70E740481C1C}">
                <a14:useLocalDpi xmlns:a14="http://schemas.microsoft.com/office/drawing/2010/main"/>
              </a:ext>
            </a:extLst>
          </a:blip>
          <a:stretch>
            <a:fillRect/>
          </a:stretch>
        </p:blipFill>
        <p:spPr>
          <a:xfrm flipV="1">
            <a:off x="7195598" y="1410384"/>
            <a:ext cx="274566" cy="180000"/>
          </a:xfrm>
          <a:prstGeom prst="rect">
            <a:avLst/>
          </a:prstGeom>
          <a:ln>
            <a:noFill/>
          </a:ln>
        </p:spPr>
      </p:pic>
      <p:cxnSp>
        <p:nvCxnSpPr>
          <p:cNvPr id="33" name="直接连接符 250">
            <a:extLst>
              <a:ext uri="{FF2B5EF4-FFF2-40B4-BE49-F238E27FC236}">
                <a16:creationId xmlns:a16="http://schemas.microsoft.com/office/drawing/2014/main" id="{DE4F4E1A-ECA5-518A-A817-B9E839DC22CD}"/>
              </a:ext>
            </a:extLst>
          </p:cNvPr>
          <p:cNvCxnSpPr>
            <a:cxnSpLocks/>
            <a:stCxn id="40" idx="1"/>
            <a:endCxn id="31" idx="3"/>
          </p:cNvCxnSpPr>
          <p:nvPr>
            <p:custDataLst>
              <p:tags r:id="rId37"/>
            </p:custDataLst>
          </p:nvPr>
        </p:nvCxnSpPr>
        <p:spPr>
          <a:xfrm flipH="1">
            <a:off x="5707729" y="1500384"/>
            <a:ext cx="353470" cy="0"/>
          </a:xfrm>
          <a:prstGeom prst="line">
            <a:avLst/>
          </a:prstGeom>
          <a:noFill/>
          <a:ln w="19050" cap="flat" cmpd="sng" algn="ctr">
            <a:solidFill>
              <a:srgbClr val="FF0000"/>
            </a:solidFill>
            <a:prstDash val="solid"/>
            <a:miter lim="800000"/>
          </a:ln>
          <a:effectLst/>
        </p:spPr>
      </p:cxnSp>
      <p:cxnSp>
        <p:nvCxnSpPr>
          <p:cNvPr id="34" name="直接连接符 251">
            <a:extLst>
              <a:ext uri="{FF2B5EF4-FFF2-40B4-BE49-F238E27FC236}">
                <a16:creationId xmlns:a16="http://schemas.microsoft.com/office/drawing/2014/main" id="{16C7BEDE-6270-C71D-4BF2-196439CF0FEF}"/>
              </a:ext>
            </a:extLst>
          </p:cNvPr>
          <p:cNvCxnSpPr>
            <a:cxnSpLocks/>
            <a:stCxn id="32" idx="1"/>
            <a:endCxn id="41" idx="3"/>
          </p:cNvCxnSpPr>
          <p:nvPr>
            <p:custDataLst>
              <p:tags r:id="rId38"/>
            </p:custDataLst>
          </p:nvPr>
        </p:nvCxnSpPr>
        <p:spPr>
          <a:xfrm flipH="1">
            <a:off x="6858000" y="1500384"/>
            <a:ext cx="337598" cy="0"/>
          </a:xfrm>
          <a:prstGeom prst="line">
            <a:avLst/>
          </a:prstGeom>
          <a:noFill/>
          <a:ln w="19050" cap="flat" cmpd="sng" algn="ctr">
            <a:solidFill>
              <a:srgbClr val="FF0000"/>
            </a:solidFill>
            <a:prstDash val="solid"/>
            <a:miter lim="800000"/>
          </a:ln>
          <a:effectLst/>
        </p:spPr>
      </p:cxnSp>
      <p:sp>
        <p:nvSpPr>
          <p:cNvPr id="35" name="文本框 34">
            <a:extLst>
              <a:ext uri="{FF2B5EF4-FFF2-40B4-BE49-F238E27FC236}">
                <a16:creationId xmlns:a16="http://schemas.microsoft.com/office/drawing/2014/main" id="{BFF94EDC-0F69-A570-E358-2617806B0736}"/>
              </a:ext>
            </a:extLst>
          </p:cNvPr>
          <p:cNvSpPr txBox="1"/>
          <p:nvPr>
            <p:custDataLst>
              <p:tags r:id="rId39"/>
            </p:custDataLst>
          </p:nvPr>
        </p:nvSpPr>
        <p:spPr>
          <a:xfrm>
            <a:off x="5187798" y="1146426"/>
            <a:ext cx="724956" cy="230832"/>
          </a:xfrm>
          <a:prstGeom prst="rect">
            <a:avLst/>
          </a:prstGeom>
          <a:noFill/>
        </p:spPr>
        <p:txBody>
          <a:bodyPr wrap="square" rtlCol="0">
            <a:spAutoFit/>
          </a:bodyPr>
          <a:lstStyle/>
          <a:p>
            <a:pPr algn="ctr" defTabSz="913399">
              <a:defRPr/>
            </a:pPr>
            <a:r>
              <a:rPr lang="zh-CN" altLang="en-US" sz="900" kern="0" dirty="0">
                <a:solidFill>
                  <a:srgbClr val="374153"/>
                </a:solidFill>
                <a:latin typeface="Lexend" pitchFamily="2" charset="0"/>
                <a:ea typeface="微软雅黑" panose="020B0503020204020204" pitchFamily="34" charset="-122"/>
              </a:rPr>
              <a:t>防火墙</a:t>
            </a:r>
          </a:p>
        </p:txBody>
      </p:sp>
      <p:sp>
        <p:nvSpPr>
          <p:cNvPr id="36" name="文本框 35">
            <a:extLst>
              <a:ext uri="{FF2B5EF4-FFF2-40B4-BE49-F238E27FC236}">
                <a16:creationId xmlns:a16="http://schemas.microsoft.com/office/drawing/2014/main" id="{E57A4FC8-7550-8AF6-A6A5-DED99379C5C0}"/>
              </a:ext>
            </a:extLst>
          </p:cNvPr>
          <p:cNvSpPr txBox="1"/>
          <p:nvPr>
            <p:custDataLst>
              <p:tags r:id="rId40"/>
            </p:custDataLst>
          </p:nvPr>
        </p:nvSpPr>
        <p:spPr>
          <a:xfrm flipH="1">
            <a:off x="7000369" y="1154231"/>
            <a:ext cx="715856" cy="230832"/>
          </a:xfrm>
          <a:prstGeom prst="rect">
            <a:avLst/>
          </a:prstGeom>
          <a:noFill/>
        </p:spPr>
        <p:txBody>
          <a:bodyPr wrap="square" rtlCol="0">
            <a:spAutoFit/>
          </a:bodyPr>
          <a:lstStyle/>
          <a:p>
            <a:pPr algn="ctr" defTabSz="913399">
              <a:defRPr/>
            </a:pPr>
            <a:r>
              <a:rPr lang="zh-CN" altLang="en-US" sz="900" kern="0" dirty="0">
                <a:solidFill>
                  <a:srgbClr val="374153"/>
                </a:solidFill>
                <a:latin typeface="Lexend" pitchFamily="2" charset="0"/>
                <a:ea typeface="微软雅黑" panose="020B0503020204020204" pitchFamily="34" charset="-122"/>
              </a:rPr>
              <a:t>防火墙</a:t>
            </a:r>
          </a:p>
        </p:txBody>
      </p:sp>
      <p:cxnSp>
        <p:nvCxnSpPr>
          <p:cNvPr id="37" name="直接连接符 254">
            <a:extLst>
              <a:ext uri="{FF2B5EF4-FFF2-40B4-BE49-F238E27FC236}">
                <a16:creationId xmlns:a16="http://schemas.microsoft.com/office/drawing/2014/main" id="{B3CD5188-163B-25CD-4C2F-5275BAF1C3E8}"/>
              </a:ext>
            </a:extLst>
          </p:cNvPr>
          <p:cNvCxnSpPr>
            <a:cxnSpLocks/>
            <a:stCxn id="1136" idx="0"/>
            <a:endCxn id="1089" idx="2"/>
          </p:cNvCxnSpPr>
          <p:nvPr>
            <p:custDataLst>
              <p:tags r:id="rId41"/>
            </p:custDataLst>
          </p:nvPr>
        </p:nvCxnSpPr>
        <p:spPr>
          <a:xfrm flipH="1" flipV="1">
            <a:off x="7307671" y="4108063"/>
            <a:ext cx="1558959" cy="1154055"/>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255">
            <a:extLst>
              <a:ext uri="{FF2B5EF4-FFF2-40B4-BE49-F238E27FC236}">
                <a16:creationId xmlns:a16="http://schemas.microsoft.com/office/drawing/2014/main" id="{600CD3F0-1B70-4AF1-D6B2-8785E5133B94}"/>
              </a:ext>
            </a:extLst>
          </p:cNvPr>
          <p:cNvCxnSpPr>
            <a:cxnSpLocks/>
            <a:stCxn id="1089" idx="2"/>
            <a:endCxn id="1140" idx="0"/>
          </p:cNvCxnSpPr>
          <p:nvPr>
            <p:custDataLst>
              <p:tags r:id="rId42"/>
            </p:custDataLst>
          </p:nvPr>
        </p:nvCxnSpPr>
        <p:spPr>
          <a:xfrm>
            <a:off x="7307671" y="4108063"/>
            <a:ext cx="2151953" cy="1154055"/>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0" name="图片 39">
            <a:extLst>
              <a:ext uri="{FF2B5EF4-FFF2-40B4-BE49-F238E27FC236}">
                <a16:creationId xmlns:a16="http://schemas.microsoft.com/office/drawing/2014/main" id="{EFBADCD8-6986-8D53-580E-0367C62B2C3D}"/>
              </a:ext>
            </a:extLst>
          </p:cNvPr>
          <p:cNvPicPr>
            <a:picLocks noChangeAspect="1"/>
          </p:cNvPicPr>
          <p:nvPr>
            <p:custDataLst>
              <p:tags r:id="rId43"/>
            </p:custDataLst>
          </p:nvPr>
        </p:nvPicPr>
        <p:blipFill>
          <a:blip r:embed="rId164" cstate="screen">
            <a:extLst>
              <a:ext uri="{28A0092B-C50C-407E-A947-70E740481C1C}">
                <a14:useLocalDpi xmlns:a14="http://schemas.microsoft.com/office/drawing/2010/main"/>
              </a:ext>
            </a:extLst>
          </a:blip>
          <a:stretch>
            <a:fillRect/>
          </a:stretch>
        </p:blipFill>
        <p:spPr>
          <a:xfrm>
            <a:off x="6061199" y="1410384"/>
            <a:ext cx="259443" cy="180000"/>
          </a:xfrm>
          <a:prstGeom prst="rect">
            <a:avLst/>
          </a:prstGeom>
          <a:ln>
            <a:noFill/>
          </a:ln>
        </p:spPr>
      </p:pic>
      <p:pic>
        <p:nvPicPr>
          <p:cNvPr id="41" name="图片 40">
            <a:extLst>
              <a:ext uri="{FF2B5EF4-FFF2-40B4-BE49-F238E27FC236}">
                <a16:creationId xmlns:a16="http://schemas.microsoft.com/office/drawing/2014/main" id="{D2251908-0796-FDDC-9B22-5C4D0C217B0B}"/>
              </a:ext>
            </a:extLst>
          </p:cNvPr>
          <p:cNvPicPr>
            <a:picLocks noChangeAspect="1"/>
          </p:cNvPicPr>
          <p:nvPr>
            <p:custDataLst>
              <p:tags r:id="rId44"/>
            </p:custDataLst>
          </p:nvPr>
        </p:nvPicPr>
        <p:blipFill>
          <a:blip r:embed="rId164" cstate="screen">
            <a:extLst>
              <a:ext uri="{28A0092B-C50C-407E-A947-70E740481C1C}">
                <a14:useLocalDpi xmlns:a14="http://schemas.microsoft.com/office/drawing/2010/main"/>
              </a:ext>
            </a:extLst>
          </a:blip>
          <a:stretch>
            <a:fillRect/>
          </a:stretch>
        </p:blipFill>
        <p:spPr>
          <a:xfrm>
            <a:off x="6598557" y="1410384"/>
            <a:ext cx="259443" cy="180000"/>
          </a:xfrm>
          <a:prstGeom prst="rect">
            <a:avLst/>
          </a:prstGeom>
          <a:ln>
            <a:noFill/>
          </a:ln>
        </p:spPr>
      </p:pic>
      <p:sp>
        <p:nvSpPr>
          <p:cNvPr id="42" name="矩形 41">
            <a:extLst>
              <a:ext uri="{FF2B5EF4-FFF2-40B4-BE49-F238E27FC236}">
                <a16:creationId xmlns:a16="http://schemas.microsoft.com/office/drawing/2014/main" id="{B5A04499-73BB-7973-5D37-C9B5F3BA2525}"/>
              </a:ext>
            </a:extLst>
          </p:cNvPr>
          <p:cNvSpPr/>
          <p:nvPr>
            <p:custDataLst>
              <p:tags r:id="rId45"/>
            </p:custDataLst>
          </p:nvPr>
        </p:nvSpPr>
        <p:spPr>
          <a:xfrm>
            <a:off x="5882519" y="1301029"/>
            <a:ext cx="1157524" cy="393897"/>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43" name="直接连接符 260">
            <a:extLst>
              <a:ext uri="{FF2B5EF4-FFF2-40B4-BE49-F238E27FC236}">
                <a16:creationId xmlns:a16="http://schemas.microsoft.com/office/drawing/2014/main" id="{91AED1E5-DC5B-8BD6-13C1-392A1BDBC83B}"/>
              </a:ext>
            </a:extLst>
          </p:cNvPr>
          <p:cNvCxnSpPr>
            <a:cxnSpLocks/>
            <a:stCxn id="41" idx="2"/>
            <a:endCxn id="48" idx="0"/>
          </p:cNvCxnSpPr>
          <p:nvPr>
            <p:custDataLst>
              <p:tags r:id="rId46"/>
            </p:custDataLst>
          </p:nvPr>
        </p:nvCxnSpPr>
        <p:spPr>
          <a:xfrm flipH="1">
            <a:off x="6125163" y="1590384"/>
            <a:ext cx="603116" cy="458260"/>
          </a:xfrm>
          <a:prstGeom prst="line">
            <a:avLst/>
          </a:prstGeom>
          <a:noFill/>
          <a:ln w="19050" cap="flat" cmpd="sng" algn="ctr">
            <a:solidFill>
              <a:srgbClr val="FF0000"/>
            </a:solidFill>
            <a:prstDash val="solid"/>
            <a:miter lim="800000"/>
          </a:ln>
          <a:effectLst/>
        </p:spPr>
      </p:cxnSp>
      <p:cxnSp>
        <p:nvCxnSpPr>
          <p:cNvPr id="44" name="直接连接符 261">
            <a:extLst>
              <a:ext uri="{FF2B5EF4-FFF2-40B4-BE49-F238E27FC236}">
                <a16:creationId xmlns:a16="http://schemas.microsoft.com/office/drawing/2014/main" id="{AB9B8677-B0CD-88C7-9641-4FCDCD135521}"/>
              </a:ext>
            </a:extLst>
          </p:cNvPr>
          <p:cNvCxnSpPr>
            <a:cxnSpLocks/>
            <a:stCxn id="48" idx="0"/>
            <a:endCxn id="40" idx="2"/>
          </p:cNvCxnSpPr>
          <p:nvPr>
            <p:custDataLst>
              <p:tags r:id="rId47"/>
            </p:custDataLst>
          </p:nvPr>
        </p:nvCxnSpPr>
        <p:spPr>
          <a:xfrm flipV="1">
            <a:off x="6125163" y="1590384"/>
            <a:ext cx="65758" cy="458260"/>
          </a:xfrm>
          <a:prstGeom prst="line">
            <a:avLst/>
          </a:prstGeom>
          <a:noFill/>
          <a:ln w="19050" cap="flat" cmpd="sng" algn="ctr">
            <a:solidFill>
              <a:srgbClr val="FF0000"/>
            </a:solidFill>
            <a:prstDash val="solid"/>
            <a:miter lim="800000"/>
          </a:ln>
          <a:effectLst/>
        </p:spPr>
      </p:cxnSp>
      <p:cxnSp>
        <p:nvCxnSpPr>
          <p:cNvPr id="45" name="直接连接符 262">
            <a:extLst>
              <a:ext uri="{FF2B5EF4-FFF2-40B4-BE49-F238E27FC236}">
                <a16:creationId xmlns:a16="http://schemas.microsoft.com/office/drawing/2014/main" id="{4E699256-E280-232B-B52F-63419A229115}"/>
              </a:ext>
            </a:extLst>
          </p:cNvPr>
          <p:cNvCxnSpPr>
            <a:cxnSpLocks/>
            <a:stCxn id="47" idx="0"/>
            <a:endCxn id="40" idx="2"/>
          </p:cNvCxnSpPr>
          <p:nvPr>
            <p:custDataLst>
              <p:tags r:id="rId48"/>
            </p:custDataLst>
          </p:nvPr>
        </p:nvCxnSpPr>
        <p:spPr>
          <a:xfrm flipH="1" flipV="1">
            <a:off x="6190921" y="1590384"/>
            <a:ext cx="623827" cy="458260"/>
          </a:xfrm>
          <a:prstGeom prst="line">
            <a:avLst/>
          </a:prstGeom>
          <a:noFill/>
          <a:ln w="19050" cap="flat" cmpd="sng" algn="ctr">
            <a:solidFill>
              <a:srgbClr val="FF0000"/>
            </a:solidFill>
            <a:prstDash val="solid"/>
            <a:miter lim="800000"/>
          </a:ln>
          <a:effectLst/>
        </p:spPr>
      </p:cxnSp>
      <p:cxnSp>
        <p:nvCxnSpPr>
          <p:cNvPr id="46" name="直接连接符 263">
            <a:extLst>
              <a:ext uri="{FF2B5EF4-FFF2-40B4-BE49-F238E27FC236}">
                <a16:creationId xmlns:a16="http://schemas.microsoft.com/office/drawing/2014/main" id="{2D963390-129E-29AB-782F-43A90E1AF3E4}"/>
              </a:ext>
            </a:extLst>
          </p:cNvPr>
          <p:cNvCxnSpPr>
            <a:cxnSpLocks/>
            <a:stCxn id="47" idx="0"/>
            <a:endCxn id="41" idx="2"/>
          </p:cNvCxnSpPr>
          <p:nvPr>
            <p:custDataLst>
              <p:tags r:id="rId49"/>
            </p:custDataLst>
          </p:nvPr>
        </p:nvCxnSpPr>
        <p:spPr>
          <a:xfrm flipH="1" flipV="1">
            <a:off x="6728279" y="1590384"/>
            <a:ext cx="86469" cy="458260"/>
          </a:xfrm>
          <a:prstGeom prst="line">
            <a:avLst/>
          </a:prstGeom>
          <a:noFill/>
          <a:ln w="19050" cap="flat" cmpd="sng" algn="ctr">
            <a:solidFill>
              <a:srgbClr val="FF0000"/>
            </a:solidFill>
            <a:prstDash val="solid"/>
            <a:miter lim="800000"/>
          </a:ln>
          <a:effectLst/>
        </p:spPr>
      </p:cxnSp>
      <p:pic>
        <p:nvPicPr>
          <p:cNvPr id="47" name="图片 46">
            <a:extLst>
              <a:ext uri="{FF2B5EF4-FFF2-40B4-BE49-F238E27FC236}">
                <a16:creationId xmlns:a16="http://schemas.microsoft.com/office/drawing/2014/main" id="{5B3A90AE-EAC8-E7E9-1C76-77C11697E0DB}"/>
              </a:ext>
            </a:extLst>
          </p:cNvPr>
          <p:cNvPicPr>
            <a:picLocks noChangeAspect="1"/>
          </p:cNvPicPr>
          <p:nvPr>
            <p:custDataLst>
              <p:tags r:id="rId50"/>
            </p:custDataLst>
          </p:nvPr>
        </p:nvPicPr>
        <p:blipFill>
          <a:blip r:embed="rId165" cstate="print">
            <a:extLst>
              <a:ext uri="{28A0092B-C50C-407E-A947-70E740481C1C}">
                <a14:useLocalDpi xmlns:a14="http://schemas.microsoft.com/office/drawing/2010/main"/>
              </a:ext>
            </a:extLst>
          </a:blip>
          <a:stretch>
            <a:fillRect/>
          </a:stretch>
        </p:blipFill>
        <p:spPr>
          <a:xfrm>
            <a:off x="6682679" y="2048644"/>
            <a:ext cx="264138" cy="180000"/>
          </a:xfrm>
          <a:prstGeom prst="rect">
            <a:avLst/>
          </a:prstGeom>
          <a:ln>
            <a:noFill/>
          </a:ln>
        </p:spPr>
      </p:pic>
      <p:pic>
        <p:nvPicPr>
          <p:cNvPr id="48" name="图片 47">
            <a:extLst>
              <a:ext uri="{FF2B5EF4-FFF2-40B4-BE49-F238E27FC236}">
                <a16:creationId xmlns:a16="http://schemas.microsoft.com/office/drawing/2014/main" id="{F42B9531-CFB5-63AD-B131-D569EA75A9F6}"/>
              </a:ext>
            </a:extLst>
          </p:cNvPr>
          <p:cNvPicPr>
            <a:picLocks noChangeAspect="1"/>
          </p:cNvPicPr>
          <p:nvPr>
            <p:custDataLst>
              <p:tags r:id="rId51"/>
            </p:custDataLst>
          </p:nvPr>
        </p:nvPicPr>
        <p:blipFill>
          <a:blip r:embed="rId165" cstate="print">
            <a:extLst>
              <a:ext uri="{28A0092B-C50C-407E-A947-70E740481C1C}">
                <a14:useLocalDpi xmlns:a14="http://schemas.microsoft.com/office/drawing/2010/main"/>
              </a:ext>
            </a:extLst>
          </a:blip>
          <a:stretch>
            <a:fillRect/>
          </a:stretch>
        </p:blipFill>
        <p:spPr>
          <a:xfrm>
            <a:off x="5993094" y="2048644"/>
            <a:ext cx="264138" cy="180000"/>
          </a:xfrm>
          <a:prstGeom prst="rect">
            <a:avLst/>
          </a:prstGeom>
          <a:ln>
            <a:noFill/>
          </a:ln>
        </p:spPr>
      </p:pic>
      <p:sp>
        <p:nvSpPr>
          <p:cNvPr id="1168" name="矩形 1167">
            <a:extLst>
              <a:ext uri="{FF2B5EF4-FFF2-40B4-BE49-F238E27FC236}">
                <a16:creationId xmlns:a16="http://schemas.microsoft.com/office/drawing/2014/main" id="{FB7F370D-CE9D-C149-279B-BB65685C8CA1}"/>
              </a:ext>
            </a:extLst>
          </p:cNvPr>
          <p:cNvSpPr/>
          <p:nvPr>
            <p:custDataLst>
              <p:tags r:id="rId52"/>
            </p:custDataLst>
          </p:nvPr>
        </p:nvSpPr>
        <p:spPr>
          <a:xfrm>
            <a:off x="911174" y="2505643"/>
            <a:ext cx="1838178" cy="1011533"/>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sp>
        <p:nvSpPr>
          <p:cNvPr id="1169" name="文本框 1168">
            <a:extLst>
              <a:ext uri="{FF2B5EF4-FFF2-40B4-BE49-F238E27FC236}">
                <a16:creationId xmlns:a16="http://schemas.microsoft.com/office/drawing/2014/main" id="{D3323631-9F3D-1B2C-B6E4-F1F2CDCD92CE}"/>
              </a:ext>
            </a:extLst>
          </p:cNvPr>
          <p:cNvSpPr txBox="1"/>
          <p:nvPr>
            <p:custDataLst>
              <p:tags r:id="rId53"/>
            </p:custDataLst>
          </p:nvPr>
        </p:nvSpPr>
        <p:spPr>
          <a:xfrm>
            <a:off x="1008122" y="2199070"/>
            <a:ext cx="825867" cy="246221"/>
          </a:xfrm>
          <a:prstGeom prst="rect">
            <a:avLst/>
          </a:prstGeom>
          <a:noFill/>
        </p:spPr>
        <p:txBody>
          <a:bodyPr wrap="none" rtlCol="0">
            <a:spAutoFit/>
          </a:bodyPr>
          <a:lstStyle/>
          <a:p>
            <a:pPr defTabSz="913399">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rPr>
              <a:t>带内管理区</a:t>
            </a:r>
          </a:p>
        </p:txBody>
      </p:sp>
      <p:pic>
        <p:nvPicPr>
          <p:cNvPr id="1170" name="图片 1169">
            <a:extLst>
              <a:ext uri="{FF2B5EF4-FFF2-40B4-BE49-F238E27FC236}">
                <a16:creationId xmlns:a16="http://schemas.microsoft.com/office/drawing/2014/main" id="{FAEC4F28-13F5-2F88-0C76-587860456082}"/>
              </a:ext>
            </a:extLst>
          </p:cNvPr>
          <p:cNvPicPr>
            <a:picLocks noChangeAspect="1"/>
          </p:cNvPicPr>
          <p:nvPr>
            <p:custDataLst>
              <p:tags r:id="rId54"/>
            </p:custDataLst>
          </p:nvPr>
        </p:nvPicPr>
        <p:blipFill>
          <a:blip r:embed="rId164" cstate="screen">
            <a:extLst>
              <a:ext uri="{28A0092B-C50C-407E-A947-70E740481C1C}">
                <a14:useLocalDpi xmlns:a14="http://schemas.microsoft.com/office/drawing/2010/main"/>
              </a:ext>
            </a:extLst>
          </a:blip>
          <a:stretch>
            <a:fillRect/>
          </a:stretch>
        </p:blipFill>
        <p:spPr>
          <a:xfrm>
            <a:off x="990011" y="3138051"/>
            <a:ext cx="262723" cy="180000"/>
          </a:xfrm>
          <a:prstGeom prst="rect">
            <a:avLst/>
          </a:prstGeom>
          <a:ln>
            <a:noFill/>
          </a:ln>
        </p:spPr>
      </p:pic>
      <p:pic>
        <p:nvPicPr>
          <p:cNvPr id="1171" name="图片 1170">
            <a:extLst>
              <a:ext uri="{FF2B5EF4-FFF2-40B4-BE49-F238E27FC236}">
                <a16:creationId xmlns:a16="http://schemas.microsoft.com/office/drawing/2014/main" id="{5CBD6158-5B08-58C2-73CE-7250F18FF212}"/>
              </a:ext>
            </a:extLst>
          </p:cNvPr>
          <p:cNvPicPr>
            <a:picLocks noChangeAspect="1"/>
          </p:cNvPicPr>
          <p:nvPr>
            <p:custDataLst>
              <p:tags r:id="rId55"/>
            </p:custDataLst>
          </p:nvPr>
        </p:nvPicPr>
        <p:blipFill>
          <a:blip r:embed="rId164" cstate="screen">
            <a:extLst>
              <a:ext uri="{28A0092B-C50C-407E-A947-70E740481C1C}">
                <a14:useLocalDpi xmlns:a14="http://schemas.microsoft.com/office/drawing/2010/main"/>
              </a:ext>
            </a:extLst>
          </a:blip>
          <a:stretch>
            <a:fillRect/>
          </a:stretch>
        </p:blipFill>
        <p:spPr>
          <a:xfrm>
            <a:off x="1461984" y="3138051"/>
            <a:ext cx="262724" cy="180000"/>
          </a:xfrm>
          <a:prstGeom prst="rect">
            <a:avLst/>
          </a:prstGeom>
          <a:ln>
            <a:noFill/>
          </a:ln>
        </p:spPr>
      </p:pic>
      <p:pic>
        <p:nvPicPr>
          <p:cNvPr id="1166" name="图片 1165">
            <a:extLst>
              <a:ext uri="{FF2B5EF4-FFF2-40B4-BE49-F238E27FC236}">
                <a16:creationId xmlns:a16="http://schemas.microsoft.com/office/drawing/2014/main" id="{E519B6B4-4171-D82E-E07C-E65B57775B3F}"/>
              </a:ext>
            </a:extLst>
          </p:cNvPr>
          <p:cNvPicPr>
            <a:picLocks noChangeAspect="1"/>
          </p:cNvPicPr>
          <p:nvPr>
            <p:custDataLst>
              <p:tags r:id="rId56"/>
            </p:custDataLst>
          </p:nvPr>
        </p:nvPicPr>
        <p:blipFill>
          <a:blip r:embed="rId164" cstate="screen">
            <a:extLst>
              <a:ext uri="{28A0092B-C50C-407E-A947-70E740481C1C}">
                <a14:useLocalDpi xmlns:a14="http://schemas.microsoft.com/office/drawing/2010/main"/>
              </a:ext>
            </a:extLst>
          </a:blip>
          <a:stretch>
            <a:fillRect/>
          </a:stretch>
        </p:blipFill>
        <p:spPr>
          <a:xfrm>
            <a:off x="1230979" y="2686137"/>
            <a:ext cx="261213" cy="180000"/>
          </a:xfrm>
          <a:prstGeom prst="rect">
            <a:avLst/>
          </a:prstGeom>
          <a:ln>
            <a:noFill/>
          </a:ln>
        </p:spPr>
      </p:pic>
      <p:pic>
        <p:nvPicPr>
          <p:cNvPr id="1167" name="图片 1166">
            <a:extLst>
              <a:ext uri="{FF2B5EF4-FFF2-40B4-BE49-F238E27FC236}">
                <a16:creationId xmlns:a16="http://schemas.microsoft.com/office/drawing/2014/main" id="{56EB30A0-FB74-1207-9934-A1936781C247}"/>
              </a:ext>
            </a:extLst>
          </p:cNvPr>
          <p:cNvPicPr>
            <a:picLocks noChangeAspect="1"/>
          </p:cNvPicPr>
          <p:nvPr>
            <p:custDataLst>
              <p:tags r:id="rId57"/>
            </p:custDataLst>
          </p:nvPr>
        </p:nvPicPr>
        <p:blipFill>
          <a:blip r:embed="rId164" cstate="screen">
            <a:extLst>
              <a:ext uri="{28A0092B-C50C-407E-A947-70E740481C1C}">
                <a14:useLocalDpi xmlns:a14="http://schemas.microsoft.com/office/drawing/2010/main"/>
              </a:ext>
            </a:extLst>
          </a:blip>
          <a:stretch>
            <a:fillRect/>
          </a:stretch>
        </p:blipFill>
        <p:spPr>
          <a:xfrm>
            <a:off x="2191487" y="2686137"/>
            <a:ext cx="261213" cy="180000"/>
          </a:xfrm>
          <a:prstGeom prst="rect">
            <a:avLst/>
          </a:prstGeom>
          <a:ln>
            <a:noFill/>
          </a:ln>
        </p:spPr>
      </p:pic>
      <p:pic>
        <p:nvPicPr>
          <p:cNvPr id="1156" name="图片 1155">
            <a:extLst>
              <a:ext uri="{FF2B5EF4-FFF2-40B4-BE49-F238E27FC236}">
                <a16:creationId xmlns:a16="http://schemas.microsoft.com/office/drawing/2014/main" id="{0C09DBE5-841E-BE91-77D9-809E434BEF44}"/>
              </a:ext>
            </a:extLst>
          </p:cNvPr>
          <p:cNvPicPr>
            <a:picLocks noChangeAspect="1"/>
          </p:cNvPicPr>
          <p:nvPr>
            <p:custDataLst>
              <p:tags r:id="rId58"/>
            </p:custDataLst>
          </p:nvPr>
        </p:nvPicPr>
        <p:blipFill>
          <a:blip r:embed="rId164" cstate="screen">
            <a:extLst>
              <a:ext uri="{28A0092B-C50C-407E-A947-70E740481C1C}">
                <a14:useLocalDpi xmlns:a14="http://schemas.microsoft.com/office/drawing/2010/main"/>
              </a:ext>
            </a:extLst>
          </a:blip>
          <a:stretch>
            <a:fillRect/>
          </a:stretch>
        </p:blipFill>
        <p:spPr>
          <a:xfrm>
            <a:off x="1972092" y="3138051"/>
            <a:ext cx="262725" cy="180000"/>
          </a:xfrm>
          <a:prstGeom prst="rect">
            <a:avLst/>
          </a:prstGeom>
          <a:ln>
            <a:noFill/>
          </a:ln>
        </p:spPr>
      </p:pic>
      <p:cxnSp>
        <p:nvCxnSpPr>
          <p:cNvPr id="1160" name="直接连接符 418">
            <a:extLst>
              <a:ext uri="{FF2B5EF4-FFF2-40B4-BE49-F238E27FC236}">
                <a16:creationId xmlns:a16="http://schemas.microsoft.com/office/drawing/2014/main" id="{3B14A1E2-6F15-04CA-E172-F783885F782E}"/>
              </a:ext>
            </a:extLst>
          </p:cNvPr>
          <p:cNvCxnSpPr>
            <a:cxnSpLocks/>
            <a:stCxn id="1167" idx="2"/>
            <a:endCxn id="1156" idx="0"/>
          </p:cNvCxnSpPr>
          <p:nvPr>
            <p:custDataLst>
              <p:tags r:id="rId59"/>
            </p:custDataLst>
          </p:nvPr>
        </p:nvCxnSpPr>
        <p:spPr>
          <a:xfrm flipH="1">
            <a:off x="2103455" y="2866137"/>
            <a:ext cx="218639" cy="271914"/>
          </a:xfrm>
          <a:prstGeom prst="line">
            <a:avLst/>
          </a:prstGeom>
          <a:noFill/>
          <a:ln w="19050" cap="flat" cmpd="sng" algn="ctr">
            <a:solidFill>
              <a:srgbClr val="00B0F0"/>
            </a:solidFill>
            <a:prstDash val="solid"/>
            <a:miter lim="800000"/>
          </a:ln>
          <a:effectLst/>
        </p:spPr>
      </p:cxnSp>
      <p:cxnSp>
        <p:nvCxnSpPr>
          <p:cNvPr id="1161" name="直接连接符 419">
            <a:extLst>
              <a:ext uri="{FF2B5EF4-FFF2-40B4-BE49-F238E27FC236}">
                <a16:creationId xmlns:a16="http://schemas.microsoft.com/office/drawing/2014/main" id="{2DDDAB34-1912-8F70-2E19-08DF1C3FC731}"/>
              </a:ext>
            </a:extLst>
          </p:cNvPr>
          <p:cNvCxnSpPr>
            <a:cxnSpLocks/>
            <a:stCxn id="1166" idx="2"/>
            <a:endCxn id="1171" idx="0"/>
          </p:cNvCxnSpPr>
          <p:nvPr>
            <p:custDataLst>
              <p:tags r:id="rId60"/>
            </p:custDataLst>
          </p:nvPr>
        </p:nvCxnSpPr>
        <p:spPr>
          <a:xfrm>
            <a:off x="1361586" y="2866137"/>
            <a:ext cx="231760" cy="271914"/>
          </a:xfrm>
          <a:prstGeom prst="line">
            <a:avLst/>
          </a:prstGeom>
          <a:noFill/>
          <a:ln w="19050" cap="flat" cmpd="sng" algn="ctr">
            <a:solidFill>
              <a:srgbClr val="00B0F0"/>
            </a:solidFill>
            <a:prstDash val="solid"/>
            <a:miter lim="800000"/>
          </a:ln>
          <a:effectLst/>
        </p:spPr>
      </p:cxnSp>
      <p:cxnSp>
        <p:nvCxnSpPr>
          <p:cNvPr id="1162" name="直接连接符 420">
            <a:extLst>
              <a:ext uri="{FF2B5EF4-FFF2-40B4-BE49-F238E27FC236}">
                <a16:creationId xmlns:a16="http://schemas.microsoft.com/office/drawing/2014/main" id="{22F3EFBB-DE6F-CBC4-41A9-EC0E228A17F4}"/>
              </a:ext>
            </a:extLst>
          </p:cNvPr>
          <p:cNvCxnSpPr>
            <a:cxnSpLocks/>
            <a:stCxn id="1166" idx="2"/>
            <a:endCxn id="1170" idx="0"/>
          </p:cNvCxnSpPr>
          <p:nvPr>
            <p:custDataLst>
              <p:tags r:id="rId61"/>
            </p:custDataLst>
          </p:nvPr>
        </p:nvCxnSpPr>
        <p:spPr>
          <a:xfrm flipH="1">
            <a:off x="1121373" y="2866137"/>
            <a:ext cx="240213" cy="271914"/>
          </a:xfrm>
          <a:prstGeom prst="line">
            <a:avLst/>
          </a:prstGeom>
          <a:noFill/>
          <a:ln w="19050" cap="flat" cmpd="sng" algn="ctr">
            <a:solidFill>
              <a:srgbClr val="00B0F0"/>
            </a:solidFill>
            <a:prstDash val="solid"/>
            <a:miter lim="800000"/>
          </a:ln>
          <a:effectLst/>
        </p:spPr>
      </p:cxnSp>
      <p:sp>
        <p:nvSpPr>
          <p:cNvPr id="1165" name="文本框 1164">
            <a:extLst>
              <a:ext uri="{FF2B5EF4-FFF2-40B4-BE49-F238E27FC236}">
                <a16:creationId xmlns:a16="http://schemas.microsoft.com/office/drawing/2014/main" id="{9D8766FB-26FA-08D1-16F4-4D9BCE97CAC5}"/>
              </a:ext>
            </a:extLst>
          </p:cNvPr>
          <p:cNvSpPr txBox="1"/>
          <p:nvPr>
            <p:custDataLst>
              <p:tags r:id="rId62"/>
            </p:custDataLst>
          </p:nvPr>
        </p:nvSpPr>
        <p:spPr>
          <a:xfrm>
            <a:off x="1399034" y="2660478"/>
            <a:ext cx="896003" cy="230832"/>
          </a:xfrm>
          <a:prstGeom prst="rect">
            <a:avLst/>
          </a:prstGeom>
          <a:noFill/>
        </p:spPr>
        <p:txBody>
          <a:bodyPr wrap="square" rtlCol="0">
            <a:spAutoFit/>
          </a:bodyPr>
          <a:lstStyle/>
          <a:p>
            <a:pPr algn="ctr" defTabSz="913399">
              <a:defRPr/>
            </a:pPr>
            <a:r>
              <a:rPr lang="zh-CN" altLang="en-US" sz="900" kern="0" dirty="0">
                <a:solidFill>
                  <a:srgbClr val="374153"/>
                </a:solidFill>
                <a:latin typeface="Lexend" pitchFamily="2" charset="0"/>
                <a:ea typeface="微软雅黑" panose="020B0503020204020204" pitchFamily="34" charset="-122"/>
              </a:rPr>
              <a:t>汇聚交换机</a:t>
            </a:r>
          </a:p>
        </p:txBody>
      </p:sp>
      <p:sp>
        <p:nvSpPr>
          <p:cNvPr id="50" name="文本框 49">
            <a:extLst>
              <a:ext uri="{FF2B5EF4-FFF2-40B4-BE49-F238E27FC236}">
                <a16:creationId xmlns:a16="http://schemas.microsoft.com/office/drawing/2014/main" id="{5A417665-C4D9-4BE8-7B45-D50E8241BCC8}"/>
              </a:ext>
            </a:extLst>
          </p:cNvPr>
          <p:cNvSpPr txBox="1"/>
          <p:nvPr>
            <p:custDataLst>
              <p:tags r:id="rId63"/>
            </p:custDataLst>
          </p:nvPr>
        </p:nvSpPr>
        <p:spPr>
          <a:xfrm>
            <a:off x="6975714" y="2051321"/>
            <a:ext cx="992778" cy="246221"/>
          </a:xfrm>
          <a:prstGeom prst="rect">
            <a:avLst/>
          </a:prstGeom>
          <a:noFill/>
        </p:spPr>
        <p:txBody>
          <a:bodyPr wrap="square" rtlCol="0">
            <a:spAutoFit/>
          </a:bodyPr>
          <a:lstStyle>
            <a:defPPr>
              <a:defRPr lang="en-US"/>
            </a:defPPr>
            <a:lvl1pPr defTabSz="913765">
              <a:defRPr sz="900" b="1">
                <a:latin typeface="微软雅黑" panose="020B0503020204020204" pitchFamily="34" charset="-122"/>
                <a:ea typeface="微软雅黑" panose="020B0503020204020204" pitchFamily="34" charset="-122"/>
                <a:cs typeface="微软雅黑" panose="020B0503020204020204" pitchFamily="34" charset="-122"/>
              </a:defRPr>
            </a:lvl1pPr>
          </a:lstStyle>
          <a:p>
            <a:pPr algn="ctr" defTabSz="913399">
              <a:defRPr/>
            </a:pPr>
            <a:r>
              <a:rPr lang="zh-CN" altLang="en-US" sz="1000" kern="0" dirty="0">
                <a:solidFill>
                  <a:srgbClr val="374153"/>
                </a:solidFill>
                <a:latin typeface="Lexend" pitchFamily="2" charset="0"/>
              </a:rPr>
              <a:t>业务</a:t>
            </a:r>
            <a:r>
              <a:rPr lang="en-US" altLang="zh-CN" sz="1000" kern="0" dirty="0">
                <a:solidFill>
                  <a:srgbClr val="374153"/>
                </a:solidFill>
                <a:latin typeface="Lexend" pitchFamily="2" charset="0"/>
              </a:rPr>
              <a:t>Spine</a:t>
            </a:r>
            <a:endParaRPr lang="zh-CN" altLang="en-US" sz="1000" kern="0" dirty="0">
              <a:solidFill>
                <a:srgbClr val="374153"/>
              </a:solidFill>
              <a:latin typeface="Lexend" pitchFamily="2" charset="0"/>
            </a:endParaRPr>
          </a:p>
        </p:txBody>
      </p:sp>
      <p:cxnSp>
        <p:nvCxnSpPr>
          <p:cNvPr id="51" name="直接连接符 268">
            <a:extLst>
              <a:ext uri="{FF2B5EF4-FFF2-40B4-BE49-F238E27FC236}">
                <a16:creationId xmlns:a16="http://schemas.microsoft.com/office/drawing/2014/main" id="{49F5DD3D-DCF1-4758-59C6-368438AF5051}"/>
              </a:ext>
            </a:extLst>
          </p:cNvPr>
          <p:cNvCxnSpPr>
            <a:cxnSpLocks/>
            <a:stCxn id="1135" idx="0"/>
            <a:endCxn id="22" idx="2"/>
          </p:cNvCxnSpPr>
          <p:nvPr>
            <p:custDataLst>
              <p:tags r:id="rId64"/>
            </p:custDataLst>
          </p:nvPr>
        </p:nvCxnSpPr>
        <p:spPr>
          <a:xfrm flipH="1" flipV="1">
            <a:off x="5066898" y="4727159"/>
            <a:ext cx="3206738" cy="53495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269">
            <a:extLst>
              <a:ext uri="{FF2B5EF4-FFF2-40B4-BE49-F238E27FC236}">
                <a16:creationId xmlns:a16="http://schemas.microsoft.com/office/drawing/2014/main" id="{14B8D6B7-8E23-C120-7032-1BAE61ED71B4}"/>
              </a:ext>
            </a:extLst>
          </p:cNvPr>
          <p:cNvCxnSpPr>
            <a:cxnSpLocks/>
            <a:stCxn id="1141" idx="0"/>
            <a:endCxn id="22" idx="2"/>
          </p:cNvCxnSpPr>
          <p:nvPr>
            <p:custDataLst>
              <p:tags r:id="rId65"/>
            </p:custDataLst>
          </p:nvPr>
        </p:nvCxnSpPr>
        <p:spPr>
          <a:xfrm flipH="1" flipV="1">
            <a:off x="5066898" y="4727159"/>
            <a:ext cx="2616134" cy="53564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6" name="文本框 1145">
            <a:extLst>
              <a:ext uri="{FF2B5EF4-FFF2-40B4-BE49-F238E27FC236}">
                <a16:creationId xmlns:a16="http://schemas.microsoft.com/office/drawing/2014/main" id="{F2BF10D5-67B2-B010-6DBF-582206CD2587}"/>
              </a:ext>
            </a:extLst>
          </p:cNvPr>
          <p:cNvSpPr txBox="1"/>
          <p:nvPr>
            <p:custDataLst>
              <p:tags r:id="rId66"/>
            </p:custDataLst>
          </p:nvPr>
        </p:nvSpPr>
        <p:spPr>
          <a:xfrm>
            <a:off x="3558985" y="3289610"/>
            <a:ext cx="908644" cy="213161"/>
          </a:xfrm>
          <a:prstGeom prst="rect">
            <a:avLst/>
          </a:prstGeom>
          <a:noFill/>
        </p:spPr>
        <p:txBody>
          <a:bodyPr wrap="square" rtlCol="0">
            <a:no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25G </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endPar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endParaRPr>
          </a:p>
        </p:txBody>
      </p:sp>
      <p:sp>
        <p:nvSpPr>
          <p:cNvPr id="1148" name="文本框 1147">
            <a:extLst>
              <a:ext uri="{FF2B5EF4-FFF2-40B4-BE49-F238E27FC236}">
                <a16:creationId xmlns:a16="http://schemas.microsoft.com/office/drawing/2014/main" id="{EDA3893B-C4BD-D2E1-35B3-A409543D056C}"/>
              </a:ext>
            </a:extLst>
          </p:cNvPr>
          <p:cNvSpPr txBox="1"/>
          <p:nvPr>
            <p:custDataLst>
              <p:tags r:id="rId67"/>
            </p:custDataLst>
          </p:nvPr>
        </p:nvSpPr>
        <p:spPr>
          <a:xfrm>
            <a:off x="3024525" y="2604026"/>
            <a:ext cx="1111805" cy="246221"/>
          </a:xfrm>
          <a:prstGeom prst="rect">
            <a:avLst/>
          </a:prstGeom>
          <a:noFill/>
        </p:spPr>
        <p:txBody>
          <a:bodyPr wrap="square" rtlCol="0">
            <a:spAutoFit/>
          </a:bodyPr>
          <a:lstStyle/>
          <a:p>
            <a:pPr algn="ctr" defTabSz="913399">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rPr>
              <a:t>管理业务</a:t>
            </a:r>
            <a:r>
              <a:rPr lang="en-US" altLang="zh-CN" sz="1000" b="1" kern="0" dirty="0">
                <a:solidFill>
                  <a:srgbClr val="374153"/>
                </a:solidFill>
                <a:latin typeface="Lexend" pitchFamily="2" charset="0"/>
                <a:ea typeface="微软雅黑" panose="020B0503020204020204" pitchFamily="34" charset="-122"/>
                <a:cs typeface="微软雅黑" panose="020B0503020204020204" pitchFamily="34" charset="-122"/>
              </a:rPr>
              <a:t>Leaf</a:t>
            </a:r>
          </a:p>
        </p:txBody>
      </p:sp>
      <p:grpSp>
        <p:nvGrpSpPr>
          <p:cNvPr id="1150" name="组合 1149">
            <a:extLst>
              <a:ext uri="{FF2B5EF4-FFF2-40B4-BE49-F238E27FC236}">
                <a16:creationId xmlns:a16="http://schemas.microsoft.com/office/drawing/2014/main" id="{5D0B94AF-FB53-1E45-D3AC-2185F533BC52}"/>
              </a:ext>
            </a:extLst>
          </p:cNvPr>
          <p:cNvGrpSpPr/>
          <p:nvPr/>
        </p:nvGrpSpPr>
        <p:grpSpPr>
          <a:xfrm>
            <a:off x="3233640" y="3005803"/>
            <a:ext cx="683021" cy="175155"/>
            <a:chOff x="2774267" y="4048913"/>
            <a:chExt cx="756682" cy="216522"/>
          </a:xfrm>
        </p:grpSpPr>
        <p:pic>
          <p:nvPicPr>
            <p:cNvPr id="1152" name="图片 1151">
              <a:extLst>
                <a:ext uri="{FF2B5EF4-FFF2-40B4-BE49-F238E27FC236}">
                  <a16:creationId xmlns:a16="http://schemas.microsoft.com/office/drawing/2014/main" id="{1A75BB31-3474-3A5D-3FCC-E49F78131BE9}"/>
                </a:ext>
              </a:extLst>
            </p:cNvPr>
            <p:cNvPicPr>
              <a:picLocks noChangeAspect="1"/>
            </p:cNvPicPr>
            <p:nvPr>
              <p:custDataLst>
                <p:tags r:id="rId157"/>
              </p:custDataLst>
            </p:nvPr>
          </p:nvPicPr>
          <p:blipFill>
            <a:blip r:embed="rId164" cstate="screen">
              <a:extLst>
                <a:ext uri="{28A0092B-C50C-407E-A947-70E740481C1C}">
                  <a14:useLocalDpi xmlns:a14="http://schemas.microsoft.com/office/drawing/2010/main"/>
                </a:ext>
              </a:extLst>
            </a:blip>
            <a:stretch>
              <a:fillRect/>
            </a:stretch>
          </p:blipFill>
          <p:spPr>
            <a:xfrm>
              <a:off x="2774267" y="4048913"/>
              <a:ext cx="264294" cy="216067"/>
            </a:xfrm>
            <a:prstGeom prst="rect">
              <a:avLst/>
            </a:prstGeom>
            <a:ln>
              <a:noFill/>
            </a:ln>
          </p:spPr>
        </p:pic>
        <p:pic>
          <p:nvPicPr>
            <p:cNvPr id="1153" name="图片 1152">
              <a:extLst>
                <a:ext uri="{FF2B5EF4-FFF2-40B4-BE49-F238E27FC236}">
                  <a16:creationId xmlns:a16="http://schemas.microsoft.com/office/drawing/2014/main" id="{CA6B1C7F-77F7-297C-51C4-5694ACF02E27}"/>
                </a:ext>
              </a:extLst>
            </p:cNvPr>
            <p:cNvPicPr>
              <a:picLocks noChangeAspect="1"/>
            </p:cNvPicPr>
            <p:nvPr>
              <p:custDataLst>
                <p:tags r:id="rId158"/>
              </p:custDataLst>
            </p:nvPr>
          </p:nvPicPr>
          <p:blipFill>
            <a:blip r:embed="rId164" cstate="screen">
              <a:extLst>
                <a:ext uri="{28A0092B-C50C-407E-A947-70E740481C1C}">
                  <a14:useLocalDpi xmlns:a14="http://schemas.microsoft.com/office/drawing/2010/main"/>
                </a:ext>
              </a:extLst>
            </a:blip>
            <a:stretch>
              <a:fillRect/>
            </a:stretch>
          </p:blipFill>
          <p:spPr>
            <a:xfrm>
              <a:off x="3266653" y="4049368"/>
              <a:ext cx="264296" cy="216067"/>
            </a:xfrm>
            <a:prstGeom prst="rect">
              <a:avLst/>
            </a:prstGeom>
            <a:ln>
              <a:noFill/>
            </a:ln>
          </p:spPr>
        </p:pic>
      </p:grpSp>
      <p:cxnSp>
        <p:nvCxnSpPr>
          <p:cNvPr id="54" name="直接连接符 271">
            <a:extLst>
              <a:ext uri="{FF2B5EF4-FFF2-40B4-BE49-F238E27FC236}">
                <a16:creationId xmlns:a16="http://schemas.microsoft.com/office/drawing/2014/main" id="{9A67BCBB-54AB-2590-7F62-6092DCE58542}"/>
              </a:ext>
            </a:extLst>
          </p:cNvPr>
          <p:cNvCxnSpPr>
            <a:cxnSpLocks/>
            <a:stCxn id="1152" idx="2"/>
            <a:endCxn id="1279" idx="0"/>
          </p:cNvCxnSpPr>
          <p:nvPr>
            <p:custDataLst>
              <p:tags r:id="rId68"/>
            </p:custDataLst>
          </p:nvPr>
        </p:nvCxnSpPr>
        <p:spPr>
          <a:xfrm flipH="1">
            <a:off x="2794224" y="3180590"/>
            <a:ext cx="558699" cy="1974258"/>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272">
            <a:extLst>
              <a:ext uri="{FF2B5EF4-FFF2-40B4-BE49-F238E27FC236}">
                <a16:creationId xmlns:a16="http://schemas.microsoft.com/office/drawing/2014/main" id="{F96DB7F7-DF2E-4DD6-F09C-B3F45A8D71D2}"/>
              </a:ext>
            </a:extLst>
          </p:cNvPr>
          <p:cNvCxnSpPr>
            <a:cxnSpLocks/>
            <a:stCxn id="1153" idx="2"/>
            <a:endCxn id="1279" idx="0"/>
          </p:cNvCxnSpPr>
          <p:nvPr>
            <p:custDataLst>
              <p:tags r:id="rId69"/>
            </p:custDataLst>
          </p:nvPr>
        </p:nvCxnSpPr>
        <p:spPr>
          <a:xfrm flipH="1">
            <a:off x="2794224" y="3180958"/>
            <a:ext cx="1003154" cy="1973890"/>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文本框 55">
            <a:extLst>
              <a:ext uri="{FF2B5EF4-FFF2-40B4-BE49-F238E27FC236}">
                <a16:creationId xmlns:a16="http://schemas.microsoft.com/office/drawing/2014/main" id="{89D14DFB-B73D-7F7A-DB42-D2B72323A2D6}"/>
              </a:ext>
            </a:extLst>
          </p:cNvPr>
          <p:cNvSpPr txBox="1"/>
          <p:nvPr>
            <p:custDataLst>
              <p:tags r:id="rId70"/>
            </p:custDataLst>
          </p:nvPr>
        </p:nvSpPr>
        <p:spPr>
          <a:xfrm>
            <a:off x="4612455" y="2604026"/>
            <a:ext cx="1120319" cy="246221"/>
          </a:xfrm>
          <a:prstGeom prst="rect">
            <a:avLst/>
          </a:prstGeom>
          <a:noFill/>
        </p:spPr>
        <p:txBody>
          <a:bodyPr wrap="square" rtlCol="0">
            <a:spAutoFit/>
          </a:bodyPr>
          <a:lstStyle/>
          <a:p>
            <a:pPr algn="ctr" defTabSz="913399">
              <a:defRPr/>
            </a:pPr>
            <a:r>
              <a:rPr lang="zh-CN" altLang="en-US" sz="1000" b="1" kern="0" dirty="0">
                <a:solidFill>
                  <a:srgbClr val="374153"/>
                </a:solidFill>
                <a:latin typeface="Lexend" pitchFamily="2" charset="0"/>
                <a:ea typeface="微软雅黑" panose="020B0503020204020204" pitchFamily="34" charset="-122"/>
              </a:rPr>
              <a:t>计算业务</a:t>
            </a:r>
            <a:r>
              <a:rPr lang="en-US" altLang="zh-CN" sz="1000" b="1" kern="0" dirty="0">
                <a:solidFill>
                  <a:srgbClr val="374153"/>
                </a:solidFill>
                <a:latin typeface="Lexend" pitchFamily="2" charset="0"/>
                <a:ea typeface="微软雅黑" panose="020B0503020204020204" pitchFamily="34" charset="-122"/>
              </a:rPr>
              <a:t>Leaf</a:t>
            </a:r>
            <a:endParaRPr lang="zh-CN" altLang="en-US" sz="1000" b="1" kern="0" dirty="0">
              <a:solidFill>
                <a:srgbClr val="374153"/>
              </a:solidFill>
              <a:latin typeface="Lexend" pitchFamily="2" charset="0"/>
              <a:ea typeface="微软雅黑" panose="020B0503020204020204" pitchFamily="34" charset="-122"/>
            </a:endParaRPr>
          </a:p>
        </p:txBody>
      </p:sp>
      <p:sp>
        <p:nvSpPr>
          <p:cNvPr id="59" name="文本框 58">
            <a:extLst>
              <a:ext uri="{FF2B5EF4-FFF2-40B4-BE49-F238E27FC236}">
                <a16:creationId xmlns:a16="http://schemas.microsoft.com/office/drawing/2014/main" id="{33F554B9-5F89-52D5-8DCA-8906FB36FF26}"/>
              </a:ext>
            </a:extLst>
          </p:cNvPr>
          <p:cNvSpPr txBox="1"/>
          <p:nvPr>
            <p:custDataLst>
              <p:tags r:id="rId71"/>
            </p:custDataLst>
          </p:nvPr>
        </p:nvSpPr>
        <p:spPr>
          <a:xfrm>
            <a:off x="5274336" y="3278755"/>
            <a:ext cx="942231"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25G </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grpSp>
        <p:nvGrpSpPr>
          <p:cNvPr id="60" name="组合 59">
            <a:extLst>
              <a:ext uri="{FF2B5EF4-FFF2-40B4-BE49-F238E27FC236}">
                <a16:creationId xmlns:a16="http://schemas.microsoft.com/office/drawing/2014/main" id="{8EF4F8D6-D2A5-0787-1187-FD101390CDDA}"/>
              </a:ext>
            </a:extLst>
          </p:cNvPr>
          <p:cNvGrpSpPr/>
          <p:nvPr/>
        </p:nvGrpSpPr>
        <p:grpSpPr>
          <a:xfrm>
            <a:off x="4779357" y="3009049"/>
            <a:ext cx="735725" cy="181895"/>
            <a:chOff x="2767672" y="4060285"/>
            <a:chExt cx="690940" cy="223744"/>
          </a:xfrm>
        </p:grpSpPr>
        <p:pic>
          <p:nvPicPr>
            <p:cNvPr id="1144" name="图片 1143">
              <a:extLst>
                <a:ext uri="{FF2B5EF4-FFF2-40B4-BE49-F238E27FC236}">
                  <a16:creationId xmlns:a16="http://schemas.microsoft.com/office/drawing/2014/main" id="{BD171E8F-20CA-9AC6-AC7A-D7492F78C852}"/>
                </a:ext>
              </a:extLst>
            </p:cNvPr>
            <p:cNvPicPr>
              <a:picLocks noChangeAspect="1"/>
            </p:cNvPicPr>
            <p:nvPr>
              <p:custDataLst>
                <p:tags r:id="rId155"/>
              </p:custDataLst>
            </p:nvPr>
          </p:nvPicPr>
          <p:blipFill>
            <a:blip r:embed="rId164" cstate="screen">
              <a:extLst>
                <a:ext uri="{28A0092B-C50C-407E-A947-70E740481C1C}">
                  <a14:useLocalDpi xmlns:a14="http://schemas.microsoft.com/office/drawing/2010/main"/>
                </a:ext>
              </a:extLst>
            </a:blip>
            <a:stretch>
              <a:fillRect/>
            </a:stretch>
          </p:blipFill>
          <p:spPr>
            <a:xfrm>
              <a:off x="2767672" y="4062617"/>
              <a:ext cx="224986" cy="221412"/>
            </a:xfrm>
            <a:prstGeom prst="rect">
              <a:avLst/>
            </a:prstGeom>
            <a:ln>
              <a:noFill/>
            </a:ln>
          </p:spPr>
        </p:pic>
        <p:pic>
          <p:nvPicPr>
            <p:cNvPr id="1145" name="图片 1144">
              <a:extLst>
                <a:ext uri="{FF2B5EF4-FFF2-40B4-BE49-F238E27FC236}">
                  <a16:creationId xmlns:a16="http://schemas.microsoft.com/office/drawing/2014/main" id="{73908DCC-93B9-0461-C739-A1E875AA4148}"/>
                </a:ext>
              </a:extLst>
            </p:cNvPr>
            <p:cNvPicPr>
              <a:picLocks noChangeAspect="1"/>
            </p:cNvPicPr>
            <p:nvPr>
              <p:custDataLst>
                <p:tags r:id="rId156"/>
              </p:custDataLst>
            </p:nvPr>
          </p:nvPicPr>
          <p:blipFill>
            <a:blip r:embed="rId164" cstate="screen">
              <a:extLst>
                <a:ext uri="{28A0092B-C50C-407E-A947-70E740481C1C}">
                  <a14:useLocalDpi xmlns:a14="http://schemas.microsoft.com/office/drawing/2010/main"/>
                </a:ext>
              </a:extLst>
            </a:blip>
            <a:stretch>
              <a:fillRect/>
            </a:stretch>
          </p:blipFill>
          <p:spPr>
            <a:xfrm>
              <a:off x="3233625" y="4060285"/>
              <a:ext cx="224987" cy="221413"/>
            </a:xfrm>
            <a:prstGeom prst="rect">
              <a:avLst/>
            </a:prstGeom>
            <a:ln>
              <a:noFill/>
            </a:ln>
          </p:spPr>
        </p:pic>
      </p:grpSp>
      <p:cxnSp>
        <p:nvCxnSpPr>
          <p:cNvPr id="61" name="直接连接符 278">
            <a:extLst>
              <a:ext uri="{FF2B5EF4-FFF2-40B4-BE49-F238E27FC236}">
                <a16:creationId xmlns:a16="http://schemas.microsoft.com/office/drawing/2014/main" id="{0CCA2E0B-7F69-6F64-C404-7769072295F4}"/>
              </a:ext>
            </a:extLst>
          </p:cNvPr>
          <p:cNvCxnSpPr>
            <a:cxnSpLocks/>
            <a:stCxn id="1170" idx="2"/>
            <a:endCxn id="1091" idx="0"/>
          </p:cNvCxnSpPr>
          <p:nvPr>
            <p:custDataLst>
              <p:tags r:id="rId72"/>
            </p:custDataLst>
          </p:nvPr>
        </p:nvCxnSpPr>
        <p:spPr>
          <a:xfrm>
            <a:off x="1121373" y="3318051"/>
            <a:ext cx="574973" cy="1831010"/>
          </a:xfrm>
          <a:prstGeom prst="line">
            <a:avLst/>
          </a:prstGeom>
          <a:noFill/>
          <a:ln w="1905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279">
            <a:extLst>
              <a:ext uri="{FF2B5EF4-FFF2-40B4-BE49-F238E27FC236}">
                <a16:creationId xmlns:a16="http://schemas.microsoft.com/office/drawing/2014/main" id="{8C984C09-9E47-A43F-F699-FFA3C580DB19}"/>
              </a:ext>
            </a:extLst>
          </p:cNvPr>
          <p:cNvCxnSpPr>
            <a:cxnSpLocks/>
            <a:stCxn id="1171" idx="2"/>
            <a:endCxn id="1091" idx="0"/>
          </p:cNvCxnSpPr>
          <p:nvPr>
            <p:custDataLst>
              <p:tags r:id="rId73"/>
            </p:custDataLst>
          </p:nvPr>
        </p:nvCxnSpPr>
        <p:spPr>
          <a:xfrm>
            <a:off x="1593346" y="3318051"/>
            <a:ext cx="103000" cy="183101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矩形 62">
            <a:extLst>
              <a:ext uri="{FF2B5EF4-FFF2-40B4-BE49-F238E27FC236}">
                <a16:creationId xmlns:a16="http://schemas.microsoft.com/office/drawing/2014/main" id="{BF7A5B21-7F9C-F579-EF40-7BEBEDF5B2B3}"/>
              </a:ext>
            </a:extLst>
          </p:cNvPr>
          <p:cNvSpPr/>
          <p:nvPr>
            <p:custDataLst>
              <p:tags r:id="rId74"/>
            </p:custDataLst>
          </p:nvPr>
        </p:nvSpPr>
        <p:spPr>
          <a:xfrm>
            <a:off x="6765726" y="5100813"/>
            <a:ext cx="2988618" cy="843682"/>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130" name="直接连接符 388">
            <a:extLst>
              <a:ext uri="{FF2B5EF4-FFF2-40B4-BE49-F238E27FC236}">
                <a16:creationId xmlns:a16="http://schemas.microsoft.com/office/drawing/2014/main" id="{7E3224BB-4FCC-1F78-9E09-90DB07BBA2E1}"/>
              </a:ext>
            </a:extLst>
          </p:cNvPr>
          <p:cNvCxnSpPr>
            <a:stCxn id="1137" idx="0"/>
            <a:endCxn id="1136" idx="2"/>
          </p:cNvCxnSpPr>
          <p:nvPr>
            <p:custDataLst>
              <p:tags r:id="rId75"/>
            </p:custDataLst>
          </p:nvPr>
        </p:nvCxnSpPr>
        <p:spPr bwMode="auto">
          <a:xfrm flipV="1">
            <a:off x="7878659" y="5403642"/>
            <a:ext cx="987971" cy="27766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1" name="直接连接符 389">
            <a:extLst>
              <a:ext uri="{FF2B5EF4-FFF2-40B4-BE49-F238E27FC236}">
                <a16:creationId xmlns:a16="http://schemas.microsoft.com/office/drawing/2014/main" id="{060790D0-ECAB-F6C9-0693-A6F41A830AD5}"/>
              </a:ext>
            </a:extLst>
          </p:cNvPr>
          <p:cNvCxnSpPr>
            <a:stCxn id="1138" idx="0"/>
            <a:endCxn id="1136" idx="2"/>
          </p:cNvCxnSpPr>
          <p:nvPr>
            <p:custDataLst>
              <p:tags r:id="rId76"/>
            </p:custDataLst>
          </p:nvPr>
        </p:nvCxnSpPr>
        <p:spPr bwMode="auto">
          <a:xfrm flipH="1" flipV="1">
            <a:off x="8866630" y="5403642"/>
            <a:ext cx="73848" cy="277668"/>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2" name="文本框 1131">
            <a:extLst>
              <a:ext uri="{FF2B5EF4-FFF2-40B4-BE49-F238E27FC236}">
                <a16:creationId xmlns:a16="http://schemas.microsoft.com/office/drawing/2014/main" id="{51CE660A-01B3-F702-7991-C1E61A273DEE}"/>
              </a:ext>
            </a:extLst>
          </p:cNvPr>
          <p:cNvSpPr txBox="1"/>
          <p:nvPr>
            <p:custDataLst>
              <p:tags r:id="rId77"/>
            </p:custDataLst>
          </p:nvPr>
        </p:nvSpPr>
        <p:spPr>
          <a:xfrm>
            <a:off x="6646211" y="5221750"/>
            <a:ext cx="893803"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TOR</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cxnSp>
        <p:nvCxnSpPr>
          <p:cNvPr id="1133" name="直接连接符 391">
            <a:extLst>
              <a:ext uri="{FF2B5EF4-FFF2-40B4-BE49-F238E27FC236}">
                <a16:creationId xmlns:a16="http://schemas.microsoft.com/office/drawing/2014/main" id="{83E0DFCF-F232-1950-9703-1E9D837DF9B9}"/>
              </a:ext>
            </a:extLst>
          </p:cNvPr>
          <p:cNvCxnSpPr>
            <a:stCxn id="1137" idx="0"/>
            <a:endCxn id="1135" idx="2"/>
          </p:cNvCxnSpPr>
          <p:nvPr>
            <p:custDataLst>
              <p:tags r:id="rId78"/>
            </p:custDataLst>
          </p:nvPr>
        </p:nvCxnSpPr>
        <p:spPr bwMode="auto">
          <a:xfrm flipV="1">
            <a:off x="7878659" y="5403642"/>
            <a:ext cx="394977" cy="27766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4" name="直接连接符 392">
            <a:extLst>
              <a:ext uri="{FF2B5EF4-FFF2-40B4-BE49-F238E27FC236}">
                <a16:creationId xmlns:a16="http://schemas.microsoft.com/office/drawing/2014/main" id="{F1A32D5C-20D8-32CB-40E4-9C66D65BAF84}"/>
              </a:ext>
            </a:extLst>
          </p:cNvPr>
          <p:cNvCxnSpPr>
            <a:stCxn id="1138" idx="0"/>
            <a:endCxn id="1135" idx="2"/>
          </p:cNvCxnSpPr>
          <p:nvPr>
            <p:custDataLst>
              <p:tags r:id="rId79"/>
            </p:custDataLst>
          </p:nvPr>
        </p:nvCxnSpPr>
        <p:spPr bwMode="auto">
          <a:xfrm flipH="1" flipV="1">
            <a:off x="8273636" y="5403642"/>
            <a:ext cx="666842" cy="277668"/>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35" name="Picture 148">
            <a:extLst>
              <a:ext uri="{FF2B5EF4-FFF2-40B4-BE49-F238E27FC236}">
                <a16:creationId xmlns:a16="http://schemas.microsoft.com/office/drawing/2014/main" id="{13C17AB3-6501-E4A8-5919-2306EE9CA02A}"/>
              </a:ext>
            </a:extLst>
          </p:cNvPr>
          <p:cNvPicPr>
            <a:picLocks noChangeAspect="1"/>
          </p:cNvPicPr>
          <p:nvPr>
            <p:custDataLst>
              <p:tags r:id="rId80"/>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8028245" y="5262118"/>
            <a:ext cx="490781" cy="141524"/>
          </a:xfrm>
          <a:prstGeom prst="rect">
            <a:avLst/>
          </a:prstGeom>
          <a:noFill/>
          <a:ln w="9525">
            <a:noFill/>
            <a:miter lim="800000"/>
            <a:headEnd/>
            <a:tailEnd/>
          </a:ln>
        </p:spPr>
      </p:pic>
      <p:pic>
        <p:nvPicPr>
          <p:cNvPr id="1136" name="Picture 148">
            <a:extLst>
              <a:ext uri="{FF2B5EF4-FFF2-40B4-BE49-F238E27FC236}">
                <a16:creationId xmlns:a16="http://schemas.microsoft.com/office/drawing/2014/main" id="{89EC1000-4AF1-1F86-4986-74C0FDDB13D6}"/>
              </a:ext>
            </a:extLst>
          </p:cNvPr>
          <p:cNvPicPr>
            <a:picLocks noChangeAspect="1"/>
          </p:cNvPicPr>
          <p:nvPr>
            <p:custDataLst>
              <p:tags r:id="rId81"/>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8621239" y="5262118"/>
            <a:ext cx="490781" cy="141524"/>
          </a:xfrm>
          <a:prstGeom prst="rect">
            <a:avLst/>
          </a:prstGeom>
          <a:noFill/>
          <a:ln w="9525">
            <a:noFill/>
            <a:miter lim="800000"/>
            <a:headEnd/>
            <a:tailEnd/>
          </a:ln>
        </p:spPr>
      </p:pic>
      <p:pic>
        <p:nvPicPr>
          <p:cNvPr id="1137" name="Picture 148">
            <a:extLst>
              <a:ext uri="{FF2B5EF4-FFF2-40B4-BE49-F238E27FC236}">
                <a16:creationId xmlns:a16="http://schemas.microsoft.com/office/drawing/2014/main" id="{E61E667A-55AD-C5B1-659A-1D9D2DB9B350}"/>
              </a:ext>
            </a:extLst>
          </p:cNvPr>
          <p:cNvPicPr>
            <a:picLocks noChangeAspect="1"/>
          </p:cNvPicPr>
          <p:nvPr>
            <p:custDataLst>
              <p:tags r:id="rId82"/>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7622733" y="5681311"/>
            <a:ext cx="511852" cy="147600"/>
          </a:xfrm>
          <a:prstGeom prst="rect">
            <a:avLst/>
          </a:prstGeom>
          <a:noFill/>
          <a:ln w="9525">
            <a:noFill/>
            <a:miter lim="800000"/>
            <a:headEnd/>
            <a:tailEnd/>
          </a:ln>
        </p:spPr>
      </p:pic>
      <p:pic>
        <p:nvPicPr>
          <p:cNvPr id="1138" name="Picture 148">
            <a:extLst>
              <a:ext uri="{FF2B5EF4-FFF2-40B4-BE49-F238E27FC236}">
                <a16:creationId xmlns:a16="http://schemas.microsoft.com/office/drawing/2014/main" id="{3112EAFF-4062-992A-C773-67E878396166}"/>
              </a:ext>
            </a:extLst>
          </p:cNvPr>
          <p:cNvPicPr>
            <a:picLocks noChangeAspect="1"/>
          </p:cNvPicPr>
          <p:nvPr>
            <p:custDataLst>
              <p:tags r:id="rId83"/>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8695087" y="5681310"/>
            <a:ext cx="490781" cy="141524"/>
          </a:xfrm>
          <a:prstGeom prst="rect">
            <a:avLst/>
          </a:prstGeom>
          <a:noFill/>
          <a:ln w="9525">
            <a:noFill/>
            <a:miter lim="800000"/>
            <a:headEnd/>
            <a:tailEnd/>
          </a:ln>
        </p:spPr>
      </p:pic>
      <p:sp>
        <p:nvSpPr>
          <p:cNvPr id="1139" name="文本框 1138">
            <a:extLst>
              <a:ext uri="{FF2B5EF4-FFF2-40B4-BE49-F238E27FC236}">
                <a16:creationId xmlns:a16="http://schemas.microsoft.com/office/drawing/2014/main" id="{453508A4-448B-4629-BCB5-03A9203E4722}"/>
              </a:ext>
            </a:extLst>
          </p:cNvPr>
          <p:cNvSpPr txBox="1"/>
          <p:nvPr>
            <p:custDataLst>
              <p:tags r:id="rId84"/>
            </p:custDataLst>
          </p:nvPr>
        </p:nvSpPr>
        <p:spPr>
          <a:xfrm>
            <a:off x="6720359" y="5645216"/>
            <a:ext cx="846800" cy="230832"/>
          </a:xfrm>
          <a:prstGeom prst="rect">
            <a:avLst/>
          </a:prstGeo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Spine</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pic>
        <p:nvPicPr>
          <p:cNvPr id="1140" name="Picture 148">
            <a:extLst>
              <a:ext uri="{FF2B5EF4-FFF2-40B4-BE49-F238E27FC236}">
                <a16:creationId xmlns:a16="http://schemas.microsoft.com/office/drawing/2014/main" id="{8E793966-7BDA-D505-B508-75DB9CD282EE}"/>
              </a:ext>
            </a:extLst>
          </p:cNvPr>
          <p:cNvPicPr>
            <a:picLocks noChangeAspect="1"/>
          </p:cNvPicPr>
          <p:nvPr>
            <p:custDataLst>
              <p:tags r:id="rId85"/>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9214233" y="5262118"/>
            <a:ext cx="490781" cy="141524"/>
          </a:xfrm>
          <a:prstGeom prst="rect">
            <a:avLst/>
          </a:prstGeom>
          <a:noFill/>
          <a:ln w="9525">
            <a:noFill/>
            <a:miter lim="800000"/>
            <a:headEnd/>
            <a:tailEnd/>
          </a:ln>
        </p:spPr>
      </p:pic>
      <p:pic>
        <p:nvPicPr>
          <p:cNvPr id="1141" name="Picture 148">
            <a:extLst>
              <a:ext uri="{FF2B5EF4-FFF2-40B4-BE49-F238E27FC236}">
                <a16:creationId xmlns:a16="http://schemas.microsoft.com/office/drawing/2014/main" id="{EB3BA5D1-69E2-1E39-279B-2BB08288D01E}"/>
              </a:ext>
            </a:extLst>
          </p:cNvPr>
          <p:cNvPicPr>
            <a:picLocks noChangeAspect="1"/>
          </p:cNvPicPr>
          <p:nvPr>
            <p:custDataLst>
              <p:tags r:id="rId86"/>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7440032" y="5262808"/>
            <a:ext cx="486000" cy="140145"/>
          </a:xfrm>
          <a:prstGeom prst="rect">
            <a:avLst/>
          </a:prstGeom>
          <a:noFill/>
          <a:ln w="9525">
            <a:noFill/>
            <a:miter lim="800000"/>
            <a:headEnd/>
            <a:tailEnd/>
          </a:ln>
        </p:spPr>
      </p:pic>
      <p:cxnSp>
        <p:nvCxnSpPr>
          <p:cNvPr id="1142" name="直接连接符 400">
            <a:extLst>
              <a:ext uri="{FF2B5EF4-FFF2-40B4-BE49-F238E27FC236}">
                <a16:creationId xmlns:a16="http://schemas.microsoft.com/office/drawing/2014/main" id="{9D0DC4D4-5B82-70CE-472B-EDCA0533FEDD}"/>
              </a:ext>
            </a:extLst>
          </p:cNvPr>
          <p:cNvCxnSpPr>
            <a:stCxn id="1138" idx="0"/>
            <a:endCxn id="1140" idx="2"/>
          </p:cNvCxnSpPr>
          <p:nvPr>
            <p:custDataLst>
              <p:tags r:id="rId87"/>
            </p:custDataLst>
          </p:nvPr>
        </p:nvCxnSpPr>
        <p:spPr bwMode="auto">
          <a:xfrm flipV="1">
            <a:off x="8940478" y="5403642"/>
            <a:ext cx="519146" cy="277668"/>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3" name="直接连接符 401">
            <a:extLst>
              <a:ext uri="{FF2B5EF4-FFF2-40B4-BE49-F238E27FC236}">
                <a16:creationId xmlns:a16="http://schemas.microsoft.com/office/drawing/2014/main" id="{10453932-489C-7B8A-CCE3-83BD089A2470}"/>
              </a:ext>
            </a:extLst>
          </p:cNvPr>
          <p:cNvCxnSpPr>
            <a:stCxn id="1137" idx="0"/>
            <a:endCxn id="1141" idx="2"/>
          </p:cNvCxnSpPr>
          <p:nvPr>
            <p:custDataLst>
              <p:tags r:id="rId88"/>
            </p:custDataLst>
          </p:nvPr>
        </p:nvCxnSpPr>
        <p:spPr bwMode="auto">
          <a:xfrm flipH="1" flipV="1">
            <a:off x="7683032" y="5402953"/>
            <a:ext cx="195627" cy="278358"/>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 name="直接连接符 282">
            <a:extLst>
              <a:ext uri="{FF2B5EF4-FFF2-40B4-BE49-F238E27FC236}">
                <a16:creationId xmlns:a16="http://schemas.microsoft.com/office/drawing/2014/main" id="{8505C1A5-50DE-87E8-C6BD-15032DE00F90}"/>
              </a:ext>
            </a:extLst>
          </p:cNvPr>
          <p:cNvCxnSpPr>
            <a:cxnSpLocks/>
            <a:stCxn id="1128" idx="2"/>
            <a:endCxn id="1090" idx="0"/>
          </p:cNvCxnSpPr>
          <p:nvPr>
            <p:custDataLst>
              <p:tags r:id="rId89"/>
            </p:custDataLst>
          </p:nvPr>
        </p:nvCxnSpPr>
        <p:spPr>
          <a:xfrm>
            <a:off x="8127504" y="3180532"/>
            <a:ext cx="1021123" cy="768436"/>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8" name="矩形 1027">
            <a:extLst>
              <a:ext uri="{FF2B5EF4-FFF2-40B4-BE49-F238E27FC236}">
                <a16:creationId xmlns:a16="http://schemas.microsoft.com/office/drawing/2014/main" id="{F00613DE-5C2A-756B-3AA8-78B52014CC93}"/>
              </a:ext>
            </a:extLst>
          </p:cNvPr>
          <p:cNvSpPr/>
          <p:nvPr>
            <p:custDataLst>
              <p:tags r:id="rId90"/>
            </p:custDataLst>
          </p:nvPr>
        </p:nvSpPr>
        <p:spPr>
          <a:xfrm>
            <a:off x="7804135" y="2905259"/>
            <a:ext cx="1000210" cy="365663"/>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sp>
        <p:nvSpPr>
          <p:cNvPr id="1030" name="文本框 1029">
            <a:extLst>
              <a:ext uri="{FF2B5EF4-FFF2-40B4-BE49-F238E27FC236}">
                <a16:creationId xmlns:a16="http://schemas.microsoft.com/office/drawing/2014/main" id="{7EB41B50-C645-CCF9-AC40-32999B4156B7}"/>
              </a:ext>
            </a:extLst>
          </p:cNvPr>
          <p:cNvSpPr txBox="1"/>
          <p:nvPr>
            <p:custDataLst>
              <p:tags r:id="rId91"/>
            </p:custDataLst>
          </p:nvPr>
        </p:nvSpPr>
        <p:spPr>
          <a:xfrm>
            <a:off x="8573621" y="3294220"/>
            <a:ext cx="942231"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25G </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grpSp>
        <p:nvGrpSpPr>
          <p:cNvPr id="1031" name="组合 1030">
            <a:extLst>
              <a:ext uri="{FF2B5EF4-FFF2-40B4-BE49-F238E27FC236}">
                <a16:creationId xmlns:a16="http://schemas.microsoft.com/office/drawing/2014/main" id="{8E39DFD3-3015-B4CB-526B-4A08A47F713A}"/>
              </a:ext>
            </a:extLst>
          </p:cNvPr>
          <p:cNvGrpSpPr/>
          <p:nvPr/>
        </p:nvGrpSpPr>
        <p:grpSpPr>
          <a:xfrm>
            <a:off x="8005356" y="3000532"/>
            <a:ext cx="659480" cy="185697"/>
            <a:chOff x="2734649" y="4050404"/>
            <a:chExt cx="735683" cy="229846"/>
          </a:xfrm>
        </p:grpSpPr>
        <p:pic>
          <p:nvPicPr>
            <p:cNvPr id="1128" name="图片 1127">
              <a:extLst>
                <a:ext uri="{FF2B5EF4-FFF2-40B4-BE49-F238E27FC236}">
                  <a16:creationId xmlns:a16="http://schemas.microsoft.com/office/drawing/2014/main" id="{E833C78C-599A-5ADD-F276-BD634C483568}"/>
                </a:ext>
              </a:extLst>
            </p:cNvPr>
            <p:cNvPicPr>
              <a:picLocks noChangeAspect="1"/>
            </p:cNvPicPr>
            <p:nvPr>
              <p:custDataLst>
                <p:tags r:id="rId153"/>
              </p:custDataLst>
            </p:nvPr>
          </p:nvPicPr>
          <p:blipFill>
            <a:blip r:embed="rId164" cstate="screen">
              <a:extLst>
                <a:ext uri="{28A0092B-C50C-407E-A947-70E740481C1C}">
                  <a14:useLocalDpi xmlns:a14="http://schemas.microsoft.com/office/drawing/2010/main"/>
                </a:ext>
              </a:extLst>
            </a:blip>
            <a:stretch>
              <a:fillRect/>
            </a:stretch>
          </p:blipFill>
          <p:spPr>
            <a:xfrm>
              <a:off x="2734649" y="4050404"/>
              <a:ext cx="272524" cy="222795"/>
            </a:xfrm>
            <a:prstGeom prst="rect">
              <a:avLst/>
            </a:prstGeom>
            <a:ln>
              <a:noFill/>
            </a:ln>
          </p:spPr>
        </p:pic>
        <p:pic>
          <p:nvPicPr>
            <p:cNvPr id="1129" name="图片 1128">
              <a:extLst>
                <a:ext uri="{FF2B5EF4-FFF2-40B4-BE49-F238E27FC236}">
                  <a16:creationId xmlns:a16="http://schemas.microsoft.com/office/drawing/2014/main" id="{B97301AE-773F-DCB3-D54B-849B63150CD3}"/>
                </a:ext>
              </a:extLst>
            </p:cNvPr>
            <p:cNvPicPr>
              <a:picLocks noChangeAspect="1"/>
            </p:cNvPicPr>
            <p:nvPr>
              <p:custDataLst>
                <p:tags r:id="rId154"/>
              </p:custDataLst>
            </p:nvPr>
          </p:nvPicPr>
          <p:blipFill>
            <a:blip r:embed="rId164" cstate="screen">
              <a:extLst>
                <a:ext uri="{28A0092B-C50C-407E-A947-70E740481C1C}">
                  <a14:useLocalDpi xmlns:a14="http://schemas.microsoft.com/office/drawing/2010/main"/>
                </a:ext>
              </a:extLst>
            </a:blip>
            <a:stretch>
              <a:fillRect/>
            </a:stretch>
          </p:blipFill>
          <p:spPr>
            <a:xfrm>
              <a:off x="3197807" y="4057455"/>
              <a:ext cx="272525" cy="222795"/>
            </a:xfrm>
            <a:prstGeom prst="rect">
              <a:avLst/>
            </a:prstGeom>
            <a:ln>
              <a:noFill/>
            </a:ln>
          </p:spPr>
        </p:pic>
      </p:grpSp>
      <p:cxnSp>
        <p:nvCxnSpPr>
          <p:cNvPr id="1032" name="直接连接符 288">
            <a:extLst>
              <a:ext uri="{FF2B5EF4-FFF2-40B4-BE49-F238E27FC236}">
                <a16:creationId xmlns:a16="http://schemas.microsoft.com/office/drawing/2014/main" id="{05D760A2-CDBE-F2A1-946F-59DDD1148B86}"/>
              </a:ext>
            </a:extLst>
          </p:cNvPr>
          <p:cNvCxnSpPr>
            <a:cxnSpLocks/>
            <a:stCxn id="48" idx="2"/>
            <a:endCxn id="1128" idx="0"/>
          </p:cNvCxnSpPr>
          <p:nvPr>
            <p:custDataLst>
              <p:tags r:id="rId92"/>
            </p:custDataLst>
          </p:nvPr>
        </p:nvCxnSpPr>
        <p:spPr>
          <a:xfrm>
            <a:off x="6125163" y="2228644"/>
            <a:ext cx="2002341" cy="771888"/>
          </a:xfrm>
          <a:prstGeom prst="line">
            <a:avLst/>
          </a:prstGeom>
          <a:noFill/>
          <a:ln w="19050" cap="flat" cmpd="sng" algn="ctr">
            <a:solidFill>
              <a:srgbClr val="FF0000"/>
            </a:solidFill>
            <a:prstDash val="solid"/>
            <a:miter lim="800000"/>
          </a:ln>
          <a:effectLst/>
        </p:spPr>
      </p:cxnSp>
      <p:cxnSp>
        <p:nvCxnSpPr>
          <p:cNvPr id="1033" name="直接连接符 289">
            <a:extLst>
              <a:ext uri="{FF2B5EF4-FFF2-40B4-BE49-F238E27FC236}">
                <a16:creationId xmlns:a16="http://schemas.microsoft.com/office/drawing/2014/main" id="{96BAA3DC-BAF3-8C5B-23D7-56A62C7339C4}"/>
              </a:ext>
            </a:extLst>
          </p:cNvPr>
          <p:cNvCxnSpPr>
            <a:cxnSpLocks/>
            <a:stCxn id="47" idx="2"/>
            <a:endCxn id="1129" idx="0"/>
          </p:cNvCxnSpPr>
          <p:nvPr>
            <p:custDataLst>
              <p:tags r:id="rId93"/>
            </p:custDataLst>
          </p:nvPr>
        </p:nvCxnSpPr>
        <p:spPr>
          <a:xfrm>
            <a:off x="6814748" y="2228644"/>
            <a:ext cx="1727940" cy="777585"/>
          </a:xfrm>
          <a:prstGeom prst="line">
            <a:avLst/>
          </a:prstGeom>
          <a:noFill/>
          <a:ln w="19050" cap="flat" cmpd="sng" algn="ctr">
            <a:solidFill>
              <a:srgbClr val="FF0000"/>
            </a:solidFill>
            <a:prstDash val="solid"/>
            <a:miter lim="800000"/>
          </a:ln>
          <a:effectLst/>
        </p:spPr>
      </p:cxnSp>
      <p:cxnSp>
        <p:nvCxnSpPr>
          <p:cNvPr id="1034" name="直接连接符 290">
            <a:extLst>
              <a:ext uri="{FF2B5EF4-FFF2-40B4-BE49-F238E27FC236}">
                <a16:creationId xmlns:a16="http://schemas.microsoft.com/office/drawing/2014/main" id="{F4AD7158-FA3A-550D-7011-A66BBC96B709}"/>
              </a:ext>
            </a:extLst>
          </p:cNvPr>
          <p:cNvCxnSpPr>
            <a:cxnSpLocks/>
            <a:stCxn id="48" idx="2"/>
            <a:endCxn id="1129" idx="0"/>
          </p:cNvCxnSpPr>
          <p:nvPr>
            <p:custDataLst>
              <p:tags r:id="rId94"/>
            </p:custDataLst>
          </p:nvPr>
        </p:nvCxnSpPr>
        <p:spPr>
          <a:xfrm>
            <a:off x="6125163" y="2228644"/>
            <a:ext cx="2417525" cy="777585"/>
          </a:xfrm>
          <a:prstGeom prst="line">
            <a:avLst/>
          </a:prstGeom>
          <a:noFill/>
          <a:ln w="19050" cap="flat" cmpd="sng" algn="ctr">
            <a:solidFill>
              <a:srgbClr val="FF0000"/>
            </a:solidFill>
            <a:prstDash val="solid"/>
            <a:miter lim="800000"/>
          </a:ln>
          <a:effectLst/>
        </p:spPr>
      </p:cxnSp>
      <p:cxnSp>
        <p:nvCxnSpPr>
          <p:cNvPr id="1035" name="直接连接符 291">
            <a:extLst>
              <a:ext uri="{FF2B5EF4-FFF2-40B4-BE49-F238E27FC236}">
                <a16:creationId xmlns:a16="http://schemas.microsoft.com/office/drawing/2014/main" id="{276F7922-0CC9-0379-3A8D-69B21A0351CE}"/>
              </a:ext>
            </a:extLst>
          </p:cNvPr>
          <p:cNvCxnSpPr>
            <a:cxnSpLocks/>
            <a:stCxn id="47" idx="2"/>
            <a:endCxn id="1128" idx="0"/>
          </p:cNvCxnSpPr>
          <p:nvPr>
            <p:custDataLst>
              <p:tags r:id="rId95"/>
            </p:custDataLst>
          </p:nvPr>
        </p:nvCxnSpPr>
        <p:spPr>
          <a:xfrm>
            <a:off x="6814748" y="2228644"/>
            <a:ext cx="1312756" cy="771888"/>
          </a:xfrm>
          <a:prstGeom prst="line">
            <a:avLst/>
          </a:prstGeom>
          <a:noFill/>
          <a:ln w="19050" cap="flat" cmpd="sng" algn="ctr">
            <a:solidFill>
              <a:srgbClr val="FF0000"/>
            </a:solidFill>
            <a:prstDash val="solid"/>
            <a:miter lim="800000"/>
          </a:ln>
          <a:effectLst/>
        </p:spPr>
      </p:cxnSp>
      <p:sp>
        <p:nvSpPr>
          <p:cNvPr id="1036" name="矩形 1035">
            <a:extLst>
              <a:ext uri="{FF2B5EF4-FFF2-40B4-BE49-F238E27FC236}">
                <a16:creationId xmlns:a16="http://schemas.microsoft.com/office/drawing/2014/main" id="{ABC40CD7-B3A6-DEC7-4E23-E9F16AC9CE61}"/>
              </a:ext>
            </a:extLst>
          </p:cNvPr>
          <p:cNvSpPr/>
          <p:nvPr/>
        </p:nvSpPr>
        <p:spPr>
          <a:xfrm>
            <a:off x="5084059" y="3803609"/>
            <a:ext cx="175916" cy="91510"/>
          </a:xfrm>
          <a:prstGeom prst="rect">
            <a:avLst/>
          </a:prstGeom>
          <a:solidFill>
            <a:srgbClr val="00B0F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kern="0">
              <a:solidFill>
                <a:srgbClr val="374153"/>
              </a:solidFill>
              <a:latin typeface="Lexend" pitchFamily="2" charset="0"/>
              <a:ea typeface="微软雅黑" panose="020B0503020204020204" pitchFamily="34" charset="-122"/>
            </a:endParaRPr>
          </a:p>
        </p:txBody>
      </p:sp>
      <p:cxnSp>
        <p:nvCxnSpPr>
          <p:cNvPr id="1038" name="直接连接符 294">
            <a:extLst>
              <a:ext uri="{FF2B5EF4-FFF2-40B4-BE49-F238E27FC236}">
                <a16:creationId xmlns:a16="http://schemas.microsoft.com/office/drawing/2014/main" id="{B429E7E3-0938-988E-28E5-6E738E23999C}"/>
              </a:ext>
            </a:extLst>
          </p:cNvPr>
          <p:cNvCxnSpPr>
            <a:cxnSpLocks/>
            <a:stCxn id="1129" idx="2"/>
            <a:endCxn id="1090" idx="0"/>
          </p:cNvCxnSpPr>
          <p:nvPr>
            <p:custDataLst>
              <p:tags r:id="rId96"/>
            </p:custDataLst>
          </p:nvPr>
        </p:nvCxnSpPr>
        <p:spPr>
          <a:xfrm>
            <a:off x="8542688" y="3186229"/>
            <a:ext cx="605939" cy="762739"/>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9" name="矩形 1038">
            <a:extLst>
              <a:ext uri="{FF2B5EF4-FFF2-40B4-BE49-F238E27FC236}">
                <a16:creationId xmlns:a16="http://schemas.microsoft.com/office/drawing/2014/main" id="{2D784128-7DA0-0676-9F44-A31F2CC04B84}"/>
              </a:ext>
            </a:extLst>
          </p:cNvPr>
          <p:cNvSpPr/>
          <p:nvPr/>
        </p:nvSpPr>
        <p:spPr>
          <a:xfrm>
            <a:off x="906757" y="3578896"/>
            <a:ext cx="9064191" cy="2597657"/>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sz="1799" kern="0">
              <a:solidFill>
                <a:srgbClr val="374153"/>
              </a:solidFill>
              <a:latin typeface="Lexend" pitchFamily="2" charset="0"/>
              <a:ea typeface="微软雅黑" panose="020B0503020204020204" pitchFamily="34" charset="-122"/>
            </a:endParaRPr>
          </a:p>
        </p:txBody>
      </p:sp>
      <p:sp>
        <p:nvSpPr>
          <p:cNvPr id="1040" name="文本框 1039">
            <a:extLst>
              <a:ext uri="{FF2B5EF4-FFF2-40B4-BE49-F238E27FC236}">
                <a16:creationId xmlns:a16="http://schemas.microsoft.com/office/drawing/2014/main" id="{C3440456-8F48-6BAA-CDAA-9CB9C78D96A8}"/>
              </a:ext>
            </a:extLst>
          </p:cNvPr>
          <p:cNvSpPr txBox="1"/>
          <p:nvPr>
            <p:custDataLst>
              <p:tags r:id="rId97"/>
            </p:custDataLst>
          </p:nvPr>
        </p:nvSpPr>
        <p:spPr>
          <a:xfrm>
            <a:off x="7761867" y="5934623"/>
            <a:ext cx="1331614"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100G RoCE</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 交换机</a:t>
            </a:r>
          </a:p>
        </p:txBody>
      </p:sp>
      <p:pic>
        <p:nvPicPr>
          <p:cNvPr id="1041" name="Picture 5">
            <a:extLst>
              <a:ext uri="{FF2B5EF4-FFF2-40B4-BE49-F238E27FC236}">
                <a16:creationId xmlns:a16="http://schemas.microsoft.com/office/drawing/2014/main" id="{318478FC-E8A9-D6AD-992C-FC601713898D}"/>
              </a:ext>
            </a:extLst>
          </p:cNvPr>
          <p:cNvPicPr>
            <a:picLocks noChangeAspect="1" noChangeArrowheads="1"/>
          </p:cNvPicPr>
          <p:nvPr>
            <p:custDataLst>
              <p:tags r:id="rId98"/>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3844992" y="3984059"/>
            <a:ext cx="597845" cy="119260"/>
          </a:xfrm>
          <a:prstGeom prst="rect">
            <a:avLst/>
          </a:prstGeom>
          <a:noFill/>
          <a:ln w="9525">
            <a:noFill/>
            <a:miter lim="800000"/>
            <a:headEnd/>
            <a:tailEnd/>
          </a:ln>
        </p:spPr>
      </p:pic>
      <p:pic>
        <p:nvPicPr>
          <p:cNvPr id="1042" name="Picture 5">
            <a:extLst>
              <a:ext uri="{FF2B5EF4-FFF2-40B4-BE49-F238E27FC236}">
                <a16:creationId xmlns:a16="http://schemas.microsoft.com/office/drawing/2014/main" id="{0B5373A0-77A9-8F64-B339-14BB02ED5C47}"/>
              </a:ext>
            </a:extLst>
          </p:cNvPr>
          <p:cNvPicPr>
            <a:picLocks noChangeAspect="1" noChangeArrowheads="1"/>
          </p:cNvPicPr>
          <p:nvPr>
            <p:custDataLst>
              <p:tags r:id="rId99"/>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3844992" y="4220631"/>
            <a:ext cx="597845" cy="119260"/>
          </a:xfrm>
          <a:prstGeom prst="rect">
            <a:avLst/>
          </a:prstGeom>
          <a:noFill/>
          <a:ln w="9525">
            <a:noFill/>
            <a:miter lim="800000"/>
            <a:headEnd/>
            <a:tailEnd/>
          </a:ln>
        </p:spPr>
      </p:pic>
      <p:pic>
        <p:nvPicPr>
          <p:cNvPr id="1043" name="Picture 5">
            <a:extLst>
              <a:ext uri="{FF2B5EF4-FFF2-40B4-BE49-F238E27FC236}">
                <a16:creationId xmlns:a16="http://schemas.microsoft.com/office/drawing/2014/main" id="{5A64537C-F2E2-AD1D-1200-AC13513F63D5}"/>
              </a:ext>
            </a:extLst>
          </p:cNvPr>
          <p:cNvPicPr>
            <a:picLocks noChangeAspect="1" noChangeArrowheads="1"/>
          </p:cNvPicPr>
          <p:nvPr>
            <p:custDataLst>
              <p:tags r:id="rId100"/>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3844992" y="4468695"/>
            <a:ext cx="597845" cy="119260"/>
          </a:xfrm>
          <a:prstGeom prst="rect">
            <a:avLst/>
          </a:prstGeom>
          <a:noFill/>
          <a:ln w="9525">
            <a:noFill/>
            <a:miter lim="800000"/>
            <a:headEnd/>
            <a:tailEnd/>
          </a:ln>
        </p:spPr>
      </p:pic>
      <p:sp>
        <p:nvSpPr>
          <p:cNvPr id="1044" name="文本框 1043">
            <a:extLst>
              <a:ext uri="{FF2B5EF4-FFF2-40B4-BE49-F238E27FC236}">
                <a16:creationId xmlns:a16="http://schemas.microsoft.com/office/drawing/2014/main" id="{12F0CD00-A757-DB83-903F-82BE6E9A6F47}"/>
              </a:ext>
            </a:extLst>
          </p:cNvPr>
          <p:cNvSpPr txBox="1"/>
          <p:nvPr>
            <p:custDataLst>
              <p:tags r:id="rId101"/>
            </p:custDataLst>
          </p:nvPr>
        </p:nvSpPr>
        <p:spPr>
          <a:xfrm>
            <a:off x="4387186" y="4190418"/>
            <a:ext cx="1282431" cy="230832"/>
          </a:xfrm>
          <a:prstGeom prst="rect">
            <a:avLst/>
          </a:prstGeom>
          <a:noFill/>
        </p:spPr>
        <p:txBody>
          <a:bodyPr wrap="square" rtlCol="0">
            <a:spAutoFit/>
          </a:bodyPr>
          <a:lstStyle/>
          <a:p>
            <a:pPr algn="ctr" defTabSz="913399">
              <a:defRPr/>
            </a:pP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训练</a:t>
            </a: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推理服务器</a:t>
            </a:r>
          </a:p>
        </p:txBody>
      </p:sp>
      <p:cxnSp>
        <p:nvCxnSpPr>
          <p:cNvPr id="1045" name="直接连接符 301">
            <a:extLst>
              <a:ext uri="{FF2B5EF4-FFF2-40B4-BE49-F238E27FC236}">
                <a16:creationId xmlns:a16="http://schemas.microsoft.com/office/drawing/2014/main" id="{23C0CCD5-D377-E938-3BE1-166DD1B70A53}"/>
              </a:ext>
            </a:extLst>
          </p:cNvPr>
          <p:cNvCxnSpPr>
            <a:stCxn id="1103" idx="0"/>
          </p:cNvCxnSpPr>
          <p:nvPr>
            <p:custDataLst>
              <p:tags r:id="rId102"/>
            </p:custDataLst>
          </p:nvPr>
        </p:nvCxnSpPr>
        <p:spPr bwMode="auto">
          <a:xfrm flipH="1" flipV="1">
            <a:off x="4151975" y="4590020"/>
            <a:ext cx="19542" cy="679153"/>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6" name="直接连接符 302">
            <a:extLst>
              <a:ext uri="{FF2B5EF4-FFF2-40B4-BE49-F238E27FC236}">
                <a16:creationId xmlns:a16="http://schemas.microsoft.com/office/drawing/2014/main" id="{4141CB02-2626-6AEA-90B7-48DF1CFD3EFA}"/>
              </a:ext>
            </a:extLst>
          </p:cNvPr>
          <p:cNvCxnSpPr>
            <a:stCxn id="1104" idx="0"/>
            <a:endCxn id="1043" idx="2"/>
          </p:cNvCxnSpPr>
          <p:nvPr>
            <p:custDataLst>
              <p:tags r:id="rId103"/>
            </p:custDataLst>
          </p:nvPr>
        </p:nvCxnSpPr>
        <p:spPr bwMode="auto">
          <a:xfrm flipH="1" flipV="1">
            <a:off x="4143915" y="4587955"/>
            <a:ext cx="1760295" cy="667622"/>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7" name="直接连接符 303">
            <a:extLst>
              <a:ext uri="{FF2B5EF4-FFF2-40B4-BE49-F238E27FC236}">
                <a16:creationId xmlns:a16="http://schemas.microsoft.com/office/drawing/2014/main" id="{85587CA2-5745-CE9F-AC41-FA50682A709F}"/>
              </a:ext>
            </a:extLst>
          </p:cNvPr>
          <p:cNvCxnSpPr>
            <a:stCxn id="1138" idx="0"/>
            <a:endCxn id="1141" idx="2"/>
          </p:cNvCxnSpPr>
          <p:nvPr>
            <p:custDataLst>
              <p:tags r:id="rId104"/>
            </p:custDataLst>
          </p:nvPr>
        </p:nvCxnSpPr>
        <p:spPr bwMode="auto">
          <a:xfrm flipH="1" flipV="1">
            <a:off x="7683032" y="5402953"/>
            <a:ext cx="1257446" cy="278357"/>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8" name="直接连接符 304">
            <a:extLst>
              <a:ext uri="{FF2B5EF4-FFF2-40B4-BE49-F238E27FC236}">
                <a16:creationId xmlns:a16="http://schemas.microsoft.com/office/drawing/2014/main" id="{E51303FC-A44F-5FA8-E32F-D4A2B3E2EA41}"/>
              </a:ext>
            </a:extLst>
          </p:cNvPr>
          <p:cNvCxnSpPr>
            <a:stCxn id="1137" idx="0"/>
            <a:endCxn id="1140" idx="2"/>
          </p:cNvCxnSpPr>
          <p:nvPr>
            <p:custDataLst>
              <p:tags r:id="rId105"/>
            </p:custDataLst>
          </p:nvPr>
        </p:nvCxnSpPr>
        <p:spPr bwMode="auto">
          <a:xfrm flipV="1">
            <a:off x="7878659" y="5403642"/>
            <a:ext cx="1580965" cy="27766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9" name="文本框 1048">
            <a:extLst>
              <a:ext uri="{FF2B5EF4-FFF2-40B4-BE49-F238E27FC236}">
                <a16:creationId xmlns:a16="http://schemas.microsoft.com/office/drawing/2014/main" id="{577A49AC-49A3-86B5-FCA8-E364265331A4}"/>
              </a:ext>
            </a:extLst>
          </p:cNvPr>
          <p:cNvSpPr txBox="1"/>
          <p:nvPr/>
        </p:nvSpPr>
        <p:spPr>
          <a:xfrm>
            <a:off x="1695722" y="6253417"/>
            <a:ext cx="1080000" cy="215444"/>
          </a:xfrm>
          <a:prstGeom prst="rect">
            <a:avLst/>
          </a:prstGeom>
          <a:solidFill>
            <a:srgbClr val="FFFF00"/>
          </a:solidFill>
        </p:spPr>
        <p:txBody>
          <a:bodyPr wrap="none" lIns="0" tIns="0" rIns="0" bIns="0" rtlCol="0">
            <a:spAutoFit/>
          </a:bodyPr>
          <a:lstStyle/>
          <a:p>
            <a:pPr algn="ctr" defTabSz="914034">
              <a:defRPr/>
            </a:pPr>
            <a:r>
              <a:rPr kumimoji="1" lang="zh-CN" altLang="en-US" sz="1400" b="1" kern="0" dirty="0">
                <a:solidFill>
                  <a:srgbClr val="374153"/>
                </a:solidFill>
                <a:latin typeface="Lexend" pitchFamily="2" charset="0"/>
                <a:ea typeface="微软雅黑" panose="020B0503020204020204" pitchFamily="34" charset="-122"/>
              </a:rPr>
              <a:t>管理面</a:t>
            </a:r>
          </a:p>
        </p:txBody>
      </p:sp>
      <p:sp>
        <p:nvSpPr>
          <p:cNvPr id="1097" name="矩形 1096">
            <a:extLst>
              <a:ext uri="{FF2B5EF4-FFF2-40B4-BE49-F238E27FC236}">
                <a16:creationId xmlns:a16="http://schemas.microsoft.com/office/drawing/2014/main" id="{3A8A2589-733A-F50A-A75D-2A7F1BDB76B2}"/>
              </a:ext>
            </a:extLst>
          </p:cNvPr>
          <p:cNvSpPr/>
          <p:nvPr>
            <p:custDataLst>
              <p:tags r:id="rId106"/>
            </p:custDataLst>
          </p:nvPr>
        </p:nvSpPr>
        <p:spPr>
          <a:xfrm>
            <a:off x="3656832" y="5108368"/>
            <a:ext cx="2823786" cy="843682"/>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098" name="直接连接符 354">
            <a:extLst>
              <a:ext uri="{FF2B5EF4-FFF2-40B4-BE49-F238E27FC236}">
                <a16:creationId xmlns:a16="http://schemas.microsoft.com/office/drawing/2014/main" id="{15B8FFA2-16DF-F43F-2997-7746505C1C46}"/>
              </a:ext>
            </a:extLst>
          </p:cNvPr>
          <p:cNvCxnSpPr>
            <a:stCxn id="1105" idx="0"/>
            <a:endCxn id="1104" idx="2"/>
          </p:cNvCxnSpPr>
          <p:nvPr>
            <p:custDataLst>
              <p:tags r:id="rId107"/>
            </p:custDataLst>
          </p:nvPr>
        </p:nvCxnSpPr>
        <p:spPr bwMode="auto">
          <a:xfrm flipV="1">
            <a:off x="4371874" y="5374485"/>
            <a:ext cx="1532336" cy="347394"/>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9" name="直接连接符 355">
            <a:extLst>
              <a:ext uri="{FF2B5EF4-FFF2-40B4-BE49-F238E27FC236}">
                <a16:creationId xmlns:a16="http://schemas.microsoft.com/office/drawing/2014/main" id="{9DA18A13-A135-52C0-67BB-28982399803F}"/>
              </a:ext>
            </a:extLst>
          </p:cNvPr>
          <p:cNvCxnSpPr>
            <a:stCxn id="1106" idx="0"/>
            <a:endCxn id="1104" idx="2"/>
          </p:cNvCxnSpPr>
          <p:nvPr>
            <p:custDataLst>
              <p:tags r:id="rId108"/>
            </p:custDataLst>
          </p:nvPr>
        </p:nvCxnSpPr>
        <p:spPr bwMode="auto">
          <a:xfrm flipV="1">
            <a:off x="5749620" y="5374485"/>
            <a:ext cx="154590" cy="342867"/>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0" name="文本框 1099">
            <a:extLst>
              <a:ext uri="{FF2B5EF4-FFF2-40B4-BE49-F238E27FC236}">
                <a16:creationId xmlns:a16="http://schemas.microsoft.com/office/drawing/2014/main" id="{D26F47BD-C02A-1946-858C-EDC28BCEC92D}"/>
              </a:ext>
            </a:extLst>
          </p:cNvPr>
          <p:cNvSpPr txBox="1"/>
          <p:nvPr>
            <p:custDataLst>
              <p:tags r:id="rId109"/>
            </p:custDataLst>
          </p:nvPr>
        </p:nvSpPr>
        <p:spPr>
          <a:xfrm>
            <a:off x="4672999" y="5213211"/>
            <a:ext cx="811487"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TOR</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cxnSp>
        <p:nvCxnSpPr>
          <p:cNvPr id="1101" name="直接连接符 357">
            <a:extLst>
              <a:ext uri="{FF2B5EF4-FFF2-40B4-BE49-F238E27FC236}">
                <a16:creationId xmlns:a16="http://schemas.microsoft.com/office/drawing/2014/main" id="{E0C79E73-BEC5-8D78-64D2-41AB52D5C656}"/>
              </a:ext>
            </a:extLst>
          </p:cNvPr>
          <p:cNvCxnSpPr>
            <a:stCxn id="1105" idx="0"/>
            <a:endCxn id="1103" idx="2"/>
          </p:cNvCxnSpPr>
          <p:nvPr>
            <p:custDataLst>
              <p:tags r:id="rId110"/>
            </p:custDataLst>
          </p:nvPr>
        </p:nvCxnSpPr>
        <p:spPr bwMode="auto">
          <a:xfrm flipH="1" flipV="1">
            <a:off x="4171517" y="5388081"/>
            <a:ext cx="200357" cy="333798"/>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2" name="直接连接符 358">
            <a:extLst>
              <a:ext uri="{FF2B5EF4-FFF2-40B4-BE49-F238E27FC236}">
                <a16:creationId xmlns:a16="http://schemas.microsoft.com/office/drawing/2014/main" id="{3D28342C-6950-1D4E-90C8-198588183759}"/>
              </a:ext>
            </a:extLst>
          </p:cNvPr>
          <p:cNvCxnSpPr>
            <a:stCxn id="1106" idx="0"/>
            <a:endCxn id="1103" idx="2"/>
          </p:cNvCxnSpPr>
          <p:nvPr>
            <p:custDataLst>
              <p:tags r:id="rId111"/>
            </p:custDataLst>
          </p:nvPr>
        </p:nvCxnSpPr>
        <p:spPr bwMode="auto">
          <a:xfrm flipH="1" flipV="1">
            <a:off x="4171517" y="5388081"/>
            <a:ext cx="1578103" cy="329271"/>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03" name="Picture 148">
            <a:extLst>
              <a:ext uri="{FF2B5EF4-FFF2-40B4-BE49-F238E27FC236}">
                <a16:creationId xmlns:a16="http://schemas.microsoft.com/office/drawing/2014/main" id="{553EA303-9D45-EF8E-E5ED-A3FDCB00DE0F}"/>
              </a:ext>
            </a:extLst>
          </p:cNvPr>
          <p:cNvPicPr>
            <a:picLocks noChangeAspect="1"/>
          </p:cNvPicPr>
          <p:nvPr>
            <p:custDataLst>
              <p:tags r:id="rId112"/>
            </p:custDataLst>
          </p:nvPr>
        </p:nvPicPr>
        <p:blipFill>
          <a:blip r:embed="rId167" cstate="screen">
            <a:extLst>
              <a:ext uri="{28A0092B-C50C-407E-A947-70E740481C1C}">
                <a14:useLocalDpi xmlns:a14="http://schemas.microsoft.com/office/drawing/2010/main"/>
              </a:ext>
            </a:extLst>
          </a:blip>
          <a:srcRect/>
          <a:stretch>
            <a:fillRect/>
          </a:stretch>
        </p:blipFill>
        <p:spPr bwMode="auto">
          <a:xfrm>
            <a:off x="3928517" y="5269173"/>
            <a:ext cx="486000" cy="118908"/>
          </a:xfrm>
          <a:prstGeom prst="rect">
            <a:avLst/>
          </a:prstGeom>
          <a:noFill/>
          <a:ln w="9525">
            <a:noFill/>
            <a:miter lim="800000"/>
            <a:headEnd/>
            <a:tailEnd/>
          </a:ln>
        </p:spPr>
      </p:pic>
      <p:pic>
        <p:nvPicPr>
          <p:cNvPr id="1104" name="Picture 148">
            <a:extLst>
              <a:ext uri="{FF2B5EF4-FFF2-40B4-BE49-F238E27FC236}">
                <a16:creationId xmlns:a16="http://schemas.microsoft.com/office/drawing/2014/main" id="{FE860AFF-5736-E840-58E6-C11CA746AB5F}"/>
              </a:ext>
            </a:extLst>
          </p:cNvPr>
          <p:cNvPicPr>
            <a:picLocks noChangeAspect="1"/>
          </p:cNvPicPr>
          <p:nvPr>
            <p:custDataLst>
              <p:tags r:id="rId113"/>
            </p:custDataLst>
          </p:nvPr>
        </p:nvPicPr>
        <p:blipFill>
          <a:blip r:embed="rId167" cstate="screen">
            <a:extLst>
              <a:ext uri="{28A0092B-C50C-407E-A947-70E740481C1C}">
                <a14:useLocalDpi xmlns:a14="http://schemas.microsoft.com/office/drawing/2010/main"/>
              </a:ext>
            </a:extLst>
          </a:blip>
          <a:srcRect/>
          <a:stretch>
            <a:fillRect/>
          </a:stretch>
        </p:blipFill>
        <p:spPr bwMode="auto">
          <a:xfrm>
            <a:off x="5661210" y="5255577"/>
            <a:ext cx="486000" cy="118908"/>
          </a:xfrm>
          <a:prstGeom prst="rect">
            <a:avLst/>
          </a:prstGeom>
          <a:noFill/>
          <a:ln w="9525">
            <a:noFill/>
            <a:miter lim="800000"/>
            <a:headEnd/>
            <a:tailEnd/>
          </a:ln>
        </p:spPr>
      </p:pic>
      <p:pic>
        <p:nvPicPr>
          <p:cNvPr id="1105" name="Picture 148">
            <a:extLst>
              <a:ext uri="{FF2B5EF4-FFF2-40B4-BE49-F238E27FC236}">
                <a16:creationId xmlns:a16="http://schemas.microsoft.com/office/drawing/2014/main" id="{842EB368-B316-2A1A-6CA6-9BA7E5A29BB4}"/>
              </a:ext>
            </a:extLst>
          </p:cNvPr>
          <p:cNvPicPr>
            <a:picLocks noChangeAspect="1"/>
          </p:cNvPicPr>
          <p:nvPr>
            <p:custDataLst>
              <p:tags r:id="rId114"/>
            </p:custDataLst>
          </p:nvPr>
        </p:nvPicPr>
        <p:blipFill>
          <a:blip r:embed="rId167" cstate="screen">
            <a:extLst>
              <a:ext uri="{28A0092B-C50C-407E-A947-70E740481C1C}">
                <a14:useLocalDpi xmlns:a14="http://schemas.microsoft.com/office/drawing/2010/main"/>
              </a:ext>
            </a:extLst>
          </a:blip>
          <a:srcRect/>
          <a:stretch>
            <a:fillRect/>
          </a:stretch>
        </p:blipFill>
        <p:spPr bwMode="auto">
          <a:xfrm>
            <a:off x="4128874" y="5721879"/>
            <a:ext cx="486000" cy="118908"/>
          </a:xfrm>
          <a:prstGeom prst="rect">
            <a:avLst/>
          </a:prstGeom>
          <a:noFill/>
          <a:ln w="9525">
            <a:noFill/>
            <a:miter lim="800000"/>
            <a:headEnd/>
            <a:tailEnd/>
          </a:ln>
        </p:spPr>
      </p:pic>
      <p:pic>
        <p:nvPicPr>
          <p:cNvPr id="1106" name="Picture 148">
            <a:extLst>
              <a:ext uri="{FF2B5EF4-FFF2-40B4-BE49-F238E27FC236}">
                <a16:creationId xmlns:a16="http://schemas.microsoft.com/office/drawing/2014/main" id="{16D5045B-8511-5FC5-E249-81244E30162A}"/>
              </a:ext>
            </a:extLst>
          </p:cNvPr>
          <p:cNvPicPr>
            <a:picLocks noChangeAspect="1"/>
          </p:cNvPicPr>
          <p:nvPr>
            <p:custDataLst>
              <p:tags r:id="rId115"/>
            </p:custDataLst>
          </p:nvPr>
        </p:nvPicPr>
        <p:blipFill>
          <a:blip r:embed="rId167" cstate="screen">
            <a:extLst>
              <a:ext uri="{28A0092B-C50C-407E-A947-70E740481C1C}">
                <a14:useLocalDpi xmlns:a14="http://schemas.microsoft.com/office/drawing/2010/main"/>
              </a:ext>
            </a:extLst>
          </a:blip>
          <a:srcRect/>
          <a:stretch>
            <a:fillRect/>
          </a:stretch>
        </p:blipFill>
        <p:spPr bwMode="auto">
          <a:xfrm>
            <a:off x="5506620" y="5717352"/>
            <a:ext cx="486000" cy="118908"/>
          </a:xfrm>
          <a:prstGeom prst="rect">
            <a:avLst/>
          </a:prstGeom>
          <a:noFill/>
          <a:ln w="9525">
            <a:noFill/>
            <a:miter lim="800000"/>
            <a:headEnd/>
            <a:tailEnd/>
          </a:ln>
        </p:spPr>
      </p:pic>
      <p:sp>
        <p:nvSpPr>
          <p:cNvPr id="1108" name="文本框 1107">
            <a:extLst>
              <a:ext uri="{FF2B5EF4-FFF2-40B4-BE49-F238E27FC236}">
                <a16:creationId xmlns:a16="http://schemas.microsoft.com/office/drawing/2014/main" id="{D16FD6BD-E8DE-CAF1-A287-B15743EAC496}"/>
              </a:ext>
            </a:extLst>
          </p:cNvPr>
          <p:cNvSpPr txBox="1"/>
          <p:nvPr>
            <p:custDataLst>
              <p:tags r:id="rId116"/>
            </p:custDataLst>
          </p:nvPr>
        </p:nvSpPr>
        <p:spPr>
          <a:xfrm>
            <a:off x="4635670" y="5670603"/>
            <a:ext cx="846083" cy="230832"/>
          </a:xfrm>
          <a:prstGeom prst="rect">
            <a:avLst/>
          </a:prstGeo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Spine</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sp>
        <p:nvSpPr>
          <p:cNvPr id="1109" name="文本框 1108">
            <a:extLst>
              <a:ext uri="{FF2B5EF4-FFF2-40B4-BE49-F238E27FC236}">
                <a16:creationId xmlns:a16="http://schemas.microsoft.com/office/drawing/2014/main" id="{0CCEE52A-AD0F-77DD-E579-6CE2D6F4F9BE}"/>
              </a:ext>
            </a:extLst>
          </p:cNvPr>
          <p:cNvSpPr txBox="1"/>
          <p:nvPr>
            <p:custDataLst>
              <p:tags r:id="rId117"/>
            </p:custDataLst>
          </p:nvPr>
        </p:nvSpPr>
        <p:spPr>
          <a:xfrm>
            <a:off x="4371874" y="5940868"/>
            <a:ext cx="1328339"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400G RoCE</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 交换机</a:t>
            </a:r>
          </a:p>
        </p:txBody>
      </p:sp>
      <p:sp>
        <p:nvSpPr>
          <p:cNvPr id="1091" name="矩形 1090">
            <a:extLst>
              <a:ext uri="{FF2B5EF4-FFF2-40B4-BE49-F238E27FC236}">
                <a16:creationId xmlns:a16="http://schemas.microsoft.com/office/drawing/2014/main" id="{F41FCEDB-2C0E-5652-EA7D-A1AB51C8CA70}"/>
              </a:ext>
            </a:extLst>
          </p:cNvPr>
          <p:cNvSpPr/>
          <p:nvPr>
            <p:custDataLst>
              <p:tags r:id="rId118"/>
            </p:custDataLst>
          </p:nvPr>
        </p:nvSpPr>
        <p:spPr>
          <a:xfrm>
            <a:off x="1305301" y="5149061"/>
            <a:ext cx="782089" cy="794636"/>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sp>
        <p:nvSpPr>
          <p:cNvPr id="1092" name="文本框 1091">
            <a:extLst>
              <a:ext uri="{FF2B5EF4-FFF2-40B4-BE49-F238E27FC236}">
                <a16:creationId xmlns:a16="http://schemas.microsoft.com/office/drawing/2014/main" id="{25C07706-A177-63FF-717E-D0FA6E854003}"/>
              </a:ext>
            </a:extLst>
          </p:cNvPr>
          <p:cNvSpPr txBox="1"/>
          <p:nvPr>
            <p:custDataLst>
              <p:tags r:id="rId119"/>
            </p:custDataLst>
          </p:nvPr>
        </p:nvSpPr>
        <p:spPr>
          <a:xfrm>
            <a:off x="1449866" y="5659832"/>
            <a:ext cx="530915" cy="230832"/>
          </a:xfrm>
          <a:prstGeom prst="rect">
            <a:avLst/>
          </a:prstGeom>
          <a:noFill/>
        </p:spPr>
        <p:txBody>
          <a:bodyPr wrap="none" rtlCol="0">
            <a:spAutoFit/>
          </a:bodyPr>
          <a:lstStyle/>
          <a:p>
            <a:pPr algn="ctr" defTabSz="913399">
              <a:defRPr/>
            </a:pPr>
            <a:r>
              <a:rPr lang="zh-CN" altLang="en-US" sz="900" kern="0" dirty="0">
                <a:solidFill>
                  <a:srgbClr val="374153"/>
                </a:solidFill>
                <a:latin typeface="+mj-ea"/>
                <a:ea typeface="+mj-ea"/>
                <a:cs typeface="微软雅黑" panose="020B0503020204020204" pitchFamily="34" charset="-122"/>
              </a:rPr>
              <a:t>分析器</a:t>
            </a:r>
          </a:p>
        </p:txBody>
      </p:sp>
      <p:sp>
        <p:nvSpPr>
          <p:cNvPr id="1094" name="文本框 1093">
            <a:extLst>
              <a:ext uri="{FF2B5EF4-FFF2-40B4-BE49-F238E27FC236}">
                <a16:creationId xmlns:a16="http://schemas.microsoft.com/office/drawing/2014/main" id="{B25B704B-B198-34C8-375C-36AB5E3801C4}"/>
              </a:ext>
            </a:extLst>
          </p:cNvPr>
          <p:cNvSpPr txBox="1"/>
          <p:nvPr>
            <p:custDataLst>
              <p:tags r:id="rId120"/>
            </p:custDataLst>
          </p:nvPr>
        </p:nvSpPr>
        <p:spPr>
          <a:xfrm>
            <a:off x="2536965" y="5664091"/>
            <a:ext cx="530915" cy="230832"/>
          </a:xfrm>
          <a:prstGeom prst="rect">
            <a:avLst/>
          </a:prstGeom>
          <a:noFill/>
        </p:spPr>
        <p:txBody>
          <a:bodyPr wrap="none" rtlCol="0">
            <a:spAutoFit/>
          </a:bodyPr>
          <a:lstStyle/>
          <a:p>
            <a:pPr algn="ctr" defTabSz="913399">
              <a:defRPr/>
            </a:pPr>
            <a:r>
              <a:rPr lang="zh-CN" altLang="en-US" sz="900" kern="0" dirty="0">
                <a:solidFill>
                  <a:srgbClr val="374153"/>
                </a:solidFill>
                <a:latin typeface="+mj-ea"/>
                <a:ea typeface="+mj-ea"/>
                <a:cs typeface="微软雅黑" panose="020B0503020204020204" pitchFamily="34" charset="-122"/>
                <a:sym typeface="+mn-ea"/>
              </a:rPr>
              <a:t>控制器</a:t>
            </a:r>
            <a:endParaRPr lang="zh-CN" altLang="en-US" sz="900" kern="0" dirty="0">
              <a:solidFill>
                <a:srgbClr val="374153"/>
              </a:solidFill>
              <a:latin typeface="+mj-ea"/>
              <a:ea typeface="+mj-ea"/>
              <a:cs typeface="微软雅黑" panose="020B0503020204020204" pitchFamily="34" charset="-122"/>
            </a:endParaRPr>
          </a:p>
        </p:txBody>
      </p:sp>
      <p:pic>
        <p:nvPicPr>
          <p:cNvPr id="1095" name="图片 526" descr="32303236333630373b32303236333536323b670d52a15668">
            <a:extLst>
              <a:ext uri="{FF2B5EF4-FFF2-40B4-BE49-F238E27FC236}">
                <a16:creationId xmlns:a16="http://schemas.microsoft.com/office/drawing/2014/main" id="{F0AC5169-6104-1C7D-CDE5-1DEFD6979C6A}"/>
              </a:ext>
            </a:extLst>
          </p:cNvPr>
          <p:cNvPicPr>
            <a:picLocks noChangeAspect="1"/>
          </p:cNvPicPr>
          <p:nvPr>
            <p:custDataLst>
              <p:tags r:id="rId121"/>
            </p:custDataLst>
          </p:nvPr>
        </p:nvPicPr>
        <p:blipFill>
          <a:blip r:embed="rId168" cstate="screen">
            <a:extLst>
              <a:ext uri="{28A0092B-C50C-407E-A947-70E740481C1C}">
                <a14:useLocalDpi xmlns:a14="http://schemas.microsoft.com/office/drawing/2010/main"/>
              </a:ext>
              <a:ext uri="{96DAC541-7B7A-43D3-8B79-37D633B846F1}">
                <asvg:svgBlip xmlns:asvg="http://schemas.microsoft.com/office/drawing/2016/SVG/main" r:embed="rId169"/>
              </a:ext>
            </a:extLst>
          </a:blip>
          <a:stretch>
            <a:fillRect/>
          </a:stretch>
        </p:blipFill>
        <p:spPr>
          <a:xfrm>
            <a:off x="2549165" y="5266907"/>
            <a:ext cx="504932" cy="361524"/>
          </a:xfrm>
          <a:prstGeom prst="rect">
            <a:avLst/>
          </a:prstGeom>
        </p:spPr>
      </p:pic>
      <p:pic>
        <p:nvPicPr>
          <p:cNvPr id="1096" name="图片 527" descr="32303236333630373b32303236333536323b670d52a15668">
            <a:extLst>
              <a:ext uri="{FF2B5EF4-FFF2-40B4-BE49-F238E27FC236}">
                <a16:creationId xmlns:a16="http://schemas.microsoft.com/office/drawing/2014/main" id="{6391C1C8-5FEE-A9C8-FFB7-787187C4D510}"/>
              </a:ext>
            </a:extLst>
          </p:cNvPr>
          <p:cNvPicPr>
            <a:picLocks noChangeAspect="1"/>
          </p:cNvPicPr>
          <p:nvPr>
            <p:custDataLst>
              <p:tags r:id="rId122"/>
            </p:custDataLst>
          </p:nvPr>
        </p:nvPicPr>
        <p:blipFill>
          <a:blip r:embed="rId168" cstate="screen">
            <a:extLst>
              <a:ext uri="{28A0092B-C50C-407E-A947-70E740481C1C}">
                <a14:useLocalDpi xmlns:a14="http://schemas.microsoft.com/office/drawing/2010/main"/>
              </a:ext>
              <a:ext uri="{96DAC541-7B7A-43D3-8B79-37D633B846F1}">
                <asvg:svgBlip xmlns:asvg="http://schemas.microsoft.com/office/drawing/2016/SVG/main" r:embed="rId169"/>
              </a:ext>
            </a:extLst>
          </a:blip>
          <a:stretch>
            <a:fillRect/>
          </a:stretch>
        </p:blipFill>
        <p:spPr>
          <a:xfrm>
            <a:off x="1456859" y="5266907"/>
            <a:ext cx="504932" cy="361524"/>
          </a:xfrm>
          <a:prstGeom prst="rect">
            <a:avLst/>
          </a:prstGeom>
        </p:spPr>
      </p:pic>
      <p:sp>
        <p:nvSpPr>
          <p:cNvPr id="1064" name="文本框 1063">
            <a:extLst>
              <a:ext uri="{FF2B5EF4-FFF2-40B4-BE49-F238E27FC236}">
                <a16:creationId xmlns:a16="http://schemas.microsoft.com/office/drawing/2014/main" id="{2F561AD0-3848-9425-6C23-4AE623B9C1E7}"/>
              </a:ext>
            </a:extLst>
          </p:cNvPr>
          <p:cNvSpPr txBox="1"/>
          <p:nvPr>
            <p:custDataLst>
              <p:tags r:id="rId123"/>
            </p:custDataLst>
          </p:nvPr>
        </p:nvSpPr>
        <p:spPr>
          <a:xfrm>
            <a:off x="3732205" y="3964084"/>
            <a:ext cx="2558019" cy="246221"/>
          </a:xfrm>
          <a:prstGeom prst="rect">
            <a:avLst/>
          </a:prstGeom>
          <a:noFill/>
        </p:spPr>
        <p:txBody>
          <a:bodyPr wrap="square" rtlCol="0">
            <a:spAutoFit/>
          </a:bodyPr>
          <a:lstStyle/>
          <a:p>
            <a:pPr algn="ctr" defTabSz="913399">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rPr>
              <a:t>训练业务 </a:t>
            </a:r>
            <a:r>
              <a:rPr lang="en-US" altLang="zh-CN" sz="1000" b="1" kern="0" dirty="0">
                <a:solidFill>
                  <a:srgbClr val="374153"/>
                </a:solidFill>
                <a:latin typeface="Lexend" pitchFamily="2" charset="0"/>
                <a:ea typeface="微软雅黑" panose="020B0503020204020204" pitchFamily="34" charset="-122"/>
                <a:cs typeface="微软雅黑" panose="020B0503020204020204" pitchFamily="34" charset="-122"/>
              </a:rPr>
              <a:t>2*25G</a:t>
            </a:r>
          </a:p>
        </p:txBody>
      </p:sp>
      <p:cxnSp>
        <p:nvCxnSpPr>
          <p:cNvPr id="1065" name="直接连接符 321">
            <a:extLst>
              <a:ext uri="{FF2B5EF4-FFF2-40B4-BE49-F238E27FC236}">
                <a16:creationId xmlns:a16="http://schemas.microsoft.com/office/drawing/2014/main" id="{FFB07F63-226B-2753-95E8-D3E2C57A98FB}"/>
              </a:ext>
            </a:extLst>
          </p:cNvPr>
          <p:cNvCxnSpPr>
            <a:cxnSpLocks/>
            <a:stCxn id="1136" idx="0"/>
            <a:endCxn id="1090" idx="2"/>
          </p:cNvCxnSpPr>
          <p:nvPr/>
        </p:nvCxnSpPr>
        <p:spPr>
          <a:xfrm flipV="1">
            <a:off x="8866630" y="4096299"/>
            <a:ext cx="281997" cy="116581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6" name="直接连接符 322">
            <a:extLst>
              <a:ext uri="{FF2B5EF4-FFF2-40B4-BE49-F238E27FC236}">
                <a16:creationId xmlns:a16="http://schemas.microsoft.com/office/drawing/2014/main" id="{EF440EAC-2B43-C9F8-4FE2-D209859CACF1}"/>
              </a:ext>
            </a:extLst>
          </p:cNvPr>
          <p:cNvCxnSpPr>
            <a:cxnSpLocks/>
            <a:stCxn id="1140" idx="0"/>
            <a:endCxn id="1090" idx="2"/>
          </p:cNvCxnSpPr>
          <p:nvPr/>
        </p:nvCxnSpPr>
        <p:spPr>
          <a:xfrm flipH="1" flipV="1">
            <a:off x="9148627" y="4096299"/>
            <a:ext cx="310997" cy="116581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2" name="矩形 1081">
            <a:extLst>
              <a:ext uri="{FF2B5EF4-FFF2-40B4-BE49-F238E27FC236}">
                <a16:creationId xmlns:a16="http://schemas.microsoft.com/office/drawing/2014/main" id="{B3B45912-BB87-E267-A03A-4D7E3F44077A}"/>
              </a:ext>
            </a:extLst>
          </p:cNvPr>
          <p:cNvSpPr/>
          <p:nvPr>
            <p:custDataLst>
              <p:tags r:id="rId124"/>
            </p:custDataLst>
          </p:nvPr>
        </p:nvSpPr>
        <p:spPr>
          <a:xfrm>
            <a:off x="6765726" y="3842533"/>
            <a:ext cx="2988618" cy="880827"/>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dirty="0">
              <a:solidFill>
                <a:srgbClr val="374153"/>
              </a:solidFill>
              <a:latin typeface="Lexend" pitchFamily="2" charset="0"/>
              <a:ea typeface="微软雅黑" panose="020B0503020204020204" pitchFamily="34" charset="-122"/>
            </a:endParaRPr>
          </a:p>
        </p:txBody>
      </p:sp>
      <p:sp>
        <p:nvSpPr>
          <p:cNvPr id="1084" name="矩形 1083">
            <a:extLst>
              <a:ext uri="{FF2B5EF4-FFF2-40B4-BE49-F238E27FC236}">
                <a16:creationId xmlns:a16="http://schemas.microsoft.com/office/drawing/2014/main" id="{B70B36B2-DC66-42BE-ADAF-EE466156EABA}"/>
              </a:ext>
            </a:extLst>
          </p:cNvPr>
          <p:cNvSpPr/>
          <p:nvPr/>
        </p:nvSpPr>
        <p:spPr>
          <a:xfrm>
            <a:off x="8028171" y="3856733"/>
            <a:ext cx="569387" cy="296171"/>
          </a:xfrm>
          <a:prstGeom prst="rect">
            <a:avLst/>
          </a:prstGeom>
        </p:spPr>
        <p:txBody>
          <a:bodyPr wrap="none">
            <a:spAutoFit/>
          </a:bodyPr>
          <a:lstStyle/>
          <a:p>
            <a:pPr defTabSz="914034">
              <a:lnSpc>
                <a:spcPct val="150000"/>
              </a:lnSpc>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sym typeface="+mn-ea"/>
              </a:rPr>
              <a:t>存储区</a:t>
            </a:r>
            <a:endPar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endParaRPr>
          </a:p>
        </p:txBody>
      </p:sp>
      <p:sp>
        <p:nvSpPr>
          <p:cNvPr id="1085" name="文本框 1084">
            <a:extLst>
              <a:ext uri="{FF2B5EF4-FFF2-40B4-BE49-F238E27FC236}">
                <a16:creationId xmlns:a16="http://schemas.microsoft.com/office/drawing/2014/main" id="{2148CFF2-1B8E-51F6-C4CD-0DF8C1A2E08E}"/>
              </a:ext>
            </a:extLst>
          </p:cNvPr>
          <p:cNvSpPr txBox="1"/>
          <p:nvPr/>
        </p:nvSpPr>
        <p:spPr>
          <a:xfrm>
            <a:off x="7477752" y="4522099"/>
            <a:ext cx="510897" cy="138499"/>
          </a:xfrm>
          <a:prstGeom prst="rect">
            <a:avLst/>
          </a:prstGeom>
          <a:noFill/>
        </p:spPr>
        <p:txBody>
          <a:bodyPr wrap="square" lIns="0" tIns="0" rIns="0" bIns="0" rtlCol="0">
            <a:spAutoFit/>
          </a:bodyPr>
          <a:lstStyle/>
          <a:p>
            <a:pPr algn="ctr" defTabSz="913668">
              <a:defRPr/>
            </a:pPr>
            <a:r>
              <a:rPr kumimoji="1" lang="zh-CN" altLang="en-US" sz="900" kern="0" dirty="0">
                <a:solidFill>
                  <a:srgbClr val="374153"/>
                </a:solidFill>
                <a:latin typeface="Lexend" pitchFamily="2" charset="0"/>
                <a:ea typeface="微软雅黑" panose="020B0503020204020204" pitchFamily="34" charset="-122"/>
              </a:rPr>
              <a:t>全闪</a:t>
            </a:r>
            <a:endParaRPr kumimoji="1" lang="en-US" altLang="zh-CN" sz="900" kern="0" dirty="0">
              <a:solidFill>
                <a:srgbClr val="374153"/>
              </a:solidFill>
              <a:latin typeface="Lexend" pitchFamily="2" charset="0"/>
              <a:ea typeface="微软雅黑" panose="020B0503020204020204" pitchFamily="34" charset="-122"/>
            </a:endParaRPr>
          </a:p>
        </p:txBody>
      </p:sp>
      <p:sp>
        <p:nvSpPr>
          <p:cNvPr id="1086" name="文本框 1085">
            <a:extLst>
              <a:ext uri="{FF2B5EF4-FFF2-40B4-BE49-F238E27FC236}">
                <a16:creationId xmlns:a16="http://schemas.microsoft.com/office/drawing/2014/main" id="{C18EE2A8-B4FB-AC3C-236F-23B1F0F4011C}"/>
              </a:ext>
            </a:extLst>
          </p:cNvPr>
          <p:cNvSpPr txBox="1"/>
          <p:nvPr/>
        </p:nvSpPr>
        <p:spPr>
          <a:xfrm>
            <a:off x="9330363" y="4529109"/>
            <a:ext cx="530916" cy="138499"/>
          </a:xfrm>
          <a:prstGeom prst="rect">
            <a:avLst/>
          </a:prstGeom>
          <a:noFill/>
        </p:spPr>
        <p:txBody>
          <a:bodyPr wrap="square" lIns="0" tIns="0" rIns="0" bIns="0" rtlCol="0">
            <a:spAutoFit/>
          </a:bodyPr>
          <a:lstStyle/>
          <a:p>
            <a:pPr algn="ctr" defTabSz="914034">
              <a:defRPr/>
            </a:pPr>
            <a:r>
              <a:rPr kumimoji="1" lang="zh-CN" altLang="en-US" sz="900" kern="0" dirty="0">
                <a:solidFill>
                  <a:srgbClr val="374153"/>
                </a:solidFill>
                <a:latin typeface="Lexend" pitchFamily="2" charset="0"/>
                <a:ea typeface="微软雅黑" panose="020B0503020204020204" pitchFamily="34" charset="-122"/>
              </a:rPr>
              <a:t>混闪</a:t>
            </a:r>
            <a:endParaRPr kumimoji="1" lang="en-US" altLang="zh-CN" sz="900" kern="0" dirty="0">
              <a:solidFill>
                <a:srgbClr val="374153"/>
              </a:solidFill>
              <a:latin typeface="Lexend" pitchFamily="2" charset="0"/>
              <a:ea typeface="微软雅黑" panose="020B0503020204020204" pitchFamily="34" charset="-122"/>
            </a:endParaRPr>
          </a:p>
        </p:txBody>
      </p:sp>
      <p:sp>
        <p:nvSpPr>
          <p:cNvPr id="1087" name="文本框 1086">
            <a:extLst>
              <a:ext uri="{FF2B5EF4-FFF2-40B4-BE49-F238E27FC236}">
                <a16:creationId xmlns:a16="http://schemas.microsoft.com/office/drawing/2014/main" id="{4DB01D3B-F5DA-67C3-BE3F-4603C6274C45}"/>
              </a:ext>
            </a:extLst>
          </p:cNvPr>
          <p:cNvSpPr txBox="1"/>
          <p:nvPr/>
        </p:nvSpPr>
        <p:spPr>
          <a:xfrm>
            <a:off x="7968493" y="4140698"/>
            <a:ext cx="752632" cy="138499"/>
          </a:xfrm>
          <a:prstGeom prst="rect">
            <a:avLst/>
          </a:prstGeom>
          <a:noFill/>
        </p:spPr>
        <p:txBody>
          <a:bodyPr wrap="square" lIns="0" tIns="0" rIns="0" bIns="0" rtlCol="0">
            <a:spAutoFit/>
          </a:bodyPr>
          <a:lstStyle/>
          <a:p>
            <a:pPr algn="ctr" defTabSz="914034">
              <a:defRPr/>
            </a:pPr>
            <a:r>
              <a:rPr kumimoji="1" lang="zh-CN" altLang="en-US" sz="900" kern="0" dirty="0">
                <a:solidFill>
                  <a:srgbClr val="374153"/>
                </a:solidFill>
                <a:latin typeface="Lexend" pitchFamily="2" charset="0"/>
                <a:ea typeface="微软雅黑" panose="020B0503020204020204" pitchFamily="34" charset="-122"/>
              </a:rPr>
              <a:t>分级</a:t>
            </a:r>
          </a:p>
        </p:txBody>
      </p:sp>
      <p:sp>
        <p:nvSpPr>
          <p:cNvPr id="1088" name="左右箭头 1">
            <a:extLst>
              <a:ext uri="{FF2B5EF4-FFF2-40B4-BE49-F238E27FC236}">
                <a16:creationId xmlns:a16="http://schemas.microsoft.com/office/drawing/2014/main" id="{1A6EFC7A-DE59-2113-D846-7CF5AA145FC7}"/>
              </a:ext>
            </a:extLst>
          </p:cNvPr>
          <p:cNvSpPr/>
          <p:nvPr/>
        </p:nvSpPr>
        <p:spPr>
          <a:xfrm>
            <a:off x="8069310" y="4350492"/>
            <a:ext cx="541573" cy="134462"/>
          </a:xfrm>
          <a:prstGeom prst="leftRightArrow">
            <a:avLst/>
          </a:prstGeom>
          <a:solidFill>
            <a:srgbClr val="92D05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endParaRPr lang="zh-CN" altLang="en-US" kern="0">
              <a:solidFill>
                <a:srgbClr val="374153"/>
              </a:solidFill>
              <a:latin typeface="Lexend" pitchFamily="2" charset="0"/>
              <a:ea typeface="微软雅黑" panose="020B0503020204020204" pitchFamily="34" charset="-122"/>
            </a:endParaRPr>
          </a:p>
        </p:txBody>
      </p:sp>
      <p:pic>
        <p:nvPicPr>
          <p:cNvPr id="1089" name="图片 1088">
            <a:extLst>
              <a:ext uri="{FF2B5EF4-FFF2-40B4-BE49-F238E27FC236}">
                <a16:creationId xmlns:a16="http://schemas.microsoft.com/office/drawing/2014/main" id="{94F5F2BF-C2FB-EA9F-2F57-B3A053A1A38F}"/>
              </a:ext>
            </a:extLst>
          </p:cNvPr>
          <p:cNvPicPr>
            <a:picLocks noChangeAspect="1"/>
          </p:cNvPicPr>
          <p:nvPr>
            <p:custDataLst>
              <p:tags r:id="rId125"/>
            </p:custDataLst>
          </p:nvPr>
        </p:nvPicPr>
        <p:blipFill>
          <a:blip r:embed="rId161" cstate="screen">
            <a:extLst>
              <a:ext uri="{28A0092B-C50C-407E-A947-70E740481C1C}">
                <a14:useLocalDpi xmlns:a14="http://schemas.microsoft.com/office/drawing/2010/main"/>
              </a:ext>
            </a:extLst>
          </a:blip>
          <a:stretch>
            <a:fillRect/>
          </a:stretch>
        </p:blipFill>
        <p:spPr>
          <a:xfrm>
            <a:off x="7054292" y="3970773"/>
            <a:ext cx="506758" cy="137290"/>
          </a:xfrm>
          <a:prstGeom prst="rect">
            <a:avLst/>
          </a:prstGeom>
        </p:spPr>
      </p:pic>
      <p:pic>
        <p:nvPicPr>
          <p:cNvPr id="1077" name="图片 1076">
            <a:extLst>
              <a:ext uri="{FF2B5EF4-FFF2-40B4-BE49-F238E27FC236}">
                <a16:creationId xmlns:a16="http://schemas.microsoft.com/office/drawing/2014/main" id="{C61F913C-49CD-D281-E292-253CDF49EDA9}"/>
              </a:ext>
            </a:extLst>
          </p:cNvPr>
          <p:cNvPicPr>
            <a:picLocks noChangeAspect="1"/>
          </p:cNvPicPr>
          <p:nvPr>
            <p:custDataLst>
              <p:tags r:id="rId126"/>
            </p:custDataLst>
          </p:nvPr>
        </p:nvPicPr>
        <p:blipFill>
          <a:blip r:embed="rId164" cstate="screen">
            <a:extLst>
              <a:ext uri="{28A0092B-C50C-407E-A947-70E740481C1C}">
                <a14:useLocalDpi xmlns:a14="http://schemas.microsoft.com/office/drawing/2010/main"/>
              </a:ext>
            </a:extLst>
          </a:blip>
          <a:stretch>
            <a:fillRect/>
          </a:stretch>
        </p:blipFill>
        <p:spPr>
          <a:xfrm>
            <a:off x="2394464" y="3138051"/>
            <a:ext cx="271210" cy="180000"/>
          </a:xfrm>
          <a:prstGeom prst="rect">
            <a:avLst/>
          </a:prstGeom>
          <a:ln>
            <a:noFill/>
          </a:ln>
        </p:spPr>
      </p:pic>
      <p:cxnSp>
        <p:nvCxnSpPr>
          <p:cNvPr id="1078" name="直接连接符 334">
            <a:extLst>
              <a:ext uri="{FF2B5EF4-FFF2-40B4-BE49-F238E27FC236}">
                <a16:creationId xmlns:a16="http://schemas.microsoft.com/office/drawing/2014/main" id="{17491B21-7C3E-07D0-7AB7-9932AD80F3BF}"/>
              </a:ext>
            </a:extLst>
          </p:cNvPr>
          <p:cNvCxnSpPr>
            <a:cxnSpLocks/>
            <a:stCxn id="1167" idx="2"/>
            <a:endCxn id="1077" idx="0"/>
          </p:cNvCxnSpPr>
          <p:nvPr>
            <p:custDataLst>
              <p:tags r:id="rId127"/>
            </p:custDataLst>
          </p:nvPr>
        </p:nvCxnSpPr>
        <p:spPr>
          <a:xfrm>
            <a:off x="2322094" y="2866137"/>
            <a:ext cx="207975" cy="271914"/>
          </a:xfrm>
          <a:prstGeom prst="line">
            <a:avLst/>
          </a:prstGeom>
          <a:noFill/>
          <a:ln w="19050" cap="flat" cmpd="sng" algn="ctr">
            <a:solidFill>
              <a:srgbClr val="00B0F0"/>
            </a:solidFill>
            <a:prstDash val="solid"/>
            <a:miter lim="800000"/>
          </a:ln>
          <a:effectLst/>
        </p:spPr>
      </p:cxnSp>
      <p:sp>
        <p:nvSpPr>
          <p:cNvPr id="1080" name="文本框 1079">
            <a:extLst>
              <a:ext uri="{FF2B5EF4-FFF2-40B4-BE49-F238E27FC236}">
                <a16:creationId xmlns:a16="http://schemas.microsoft.com/office/drawing/2014/main" id="{0C3FC8CD-7BBA-9602-8A76-B375030F0B18}"/>
              </a:ext>
            </a:extLst>
          </p:cNvPr>
          <p:cNvSpPr txBox="1"/>
          <p:nvPr>
            <p:custDataLst>
              <p:tags r:id="rId128"/>
            </p:custDataLst>
          </p:nvPr>
        </p:nvSpPr>
        <p:spPr>
          <a:xfrm>
            <a:off x="1906889" y="2199070"/>
            <a:ext cx="825867" cy="246221"/>
          </a:xfrm>
          <a:prstGeom prst="rect">
            <a:avLst/>
          </a:prstGeom>
          <a:noFill/>
        </p:spPr>
        <p:txBody>
          <a:bodyPr wrap="none" rtlCol="0">
            <a:spAutoFit/>
          </a:bodyPr>
          <a:lstStyle/>
          <a:p>
            <a:pPr defTabSz="913399">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rPr>
              <a:t>带外管理区</a:t>
            </a:r>
          </a:p>
        </p:txBody>
      </p:sp>
      <p:sp>
        <p:nvSpPr>
          <p:cNvPr id="1081" name="文本框 1080">
            <a:extLst>
              <a:ext uri="{FF2B5EF4-FFF2-40B4-BE49-F238E27FC236}">
                <a16:creationId xmlns:a16="http://schemas.microsoft.com/office/drawing/2014/main" id="{154CCF5B-D718-B287-8B54-B7A08381B2A1}"/>
              </a:ext>
            </a:extLst>
          </p:cNvPr>
          <p:cNvSpPr txBox="1"/>
          <p:nvPr/>
        </p:nvSpPr>
        <p:spPr>
          <a:xfrm>
            <a:off x="6190939" y="2987515"/>
            <a:ext cx="1080000" cy="215231"/>
          </a:xfrm>
          <a:prstGeom prst="rect">
            <a:avLst/>
          </a:prstGeom>
          <a:solidFill>
            <a:srgbClr val="FFFF00"/>
          </a:solidFill>
        </p:spPr>
        <p:txBody>
          <a:bodyPr wrap="square" lIns="0" tIns="0" rIns="0" bIns="0" rtlCol="0">
            <a:spAutoFit/>
          </a:bodyPr>
          <a:lstStyle/>
          <a:p>
            <a:pPr algn="ctr" defTabSz="914034">
              <a:defRPr/>
            </a:pPr>
            <a:r>
              <a:rPr kumimoji="1" lang="zh-CN" altLang="en-US" sz="1400" b="1" kern="0" dirty="0">
                <a:solidFill>
                  <a:srgbClr val="374153"/>
                </a:solidFill>
                <a:latin typeface="Lexend" pitchFamily="2" charset="0"/>
                <a:ea typeface="微软雅黑" panose="020B0503020204020204" pitchFamily="34" charset="-122"/>
              </a:rPr>
              <a:t>业务面</a:t>
            </a:r>
          </a:p>
        </p:txBody>
      </p:sp>
      <p:cxnSp>
        <p:nvCxnSpPr>
          <p:cNvPr id="1175" name="直接连接符 433">
            <a:extLst>
              <a:ext uri="{FF2B5EF4-FFF2-40B4-BE49-F238E27FC236}">
                <a16:creationId xmlns:a16="http://schemas.microsoft.com/office/drawing/2014/main" id="{36E6FAE3-A9AD-66B8-D776-2EB70F733D6F}"/>
              </a:ext>
            </a:extLst>
          </p:cNvPr>
          <p:cNvCxnSpPr>
            <a:cxnSpLocks/>
            <a:stCxn id="1171" idx="2"/>
            <a:endCxn id="1091" idx="0"/>
          </p:cNvCxnSpPr>
          <p:nvPr>
            <p:custDataLst>
              <p:tags r:id="rId129"/>
            </p:custDataLst>
          </p:nvPr>
        </p:nvCxnSpPr>
        <p:spPr>
          <a:xfrm>
            <a:off x="1593346" y="3318051"/>
            <a:ext cx="103000" cy="1831010"/>
          </a:xfrm>
          <a:prstGeom prst="line">
            <a:avLst/>
          </a:prstGeom>
          <a:noFill/>
          <a:ln w="1905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 name="组合 48">
            <a:extLst>
              <a:ext uri="{FF2B5EF4-FFF2-40B4-BE49-F238E27FC236}">
                <a16:creationId xmlns:a16="http://schemas.microsoft.com/office/drawing/2014/main" id="{10184BE1-2409-1783-3AF4-9060A0B3902F}"/>
              </a:ext>
            </a:extLst>
          </p:cNvPr>
          <p:cNvGrpSpPr/>
          <p:nvPr/>
        </p:nvGrpSpPr>
        <p:grpSpPr>
          <a:xfrm>
            <a:off x="8253578" y="3024694"/>
            <a:ext cx="160611" cy="137356"/>
            <a:chOff x="8996263" y="2981059"/>
            <a:chExt cx="160611" cy="137356"/>
          </a:xfrm>
        </p:grpSpPr>
        <p:cxnSp>
          <p:nvCxnSpPr>
            <p:cNvPr id="1074" name="直接连接符 330">
              <a:extLst>
                <a:ext uri="{FF2B5EF4-FFF2-40B4-BE49-F238E27FC236}">
                  <a16:creationId xmlns:a16="http://schemas.microsoft.com/office/drawing/2014/main" id="{07D41975-3525-BE19-8909-9E9091758212}"/>
                </a:ext>
              </a:extLst>
            </p:cNvPr>
            <p:cNvCxnSpPr/>
            <p:nvPr>
              <p:custDataLst>
                <p:tags r:id="rId150"/>
              </p:custDataLst>
            </p:nvPr>
          </p:nvCxnSpPr>
          <p:spPr>
            <a:xfrm>
              <a:off x="8996263" y="3073351"/>
              <a:ext cx="160611" cy="0"/>
            </a:xfrm>
            <a:prstGeom prst="line">
              <a:avLst/>
            </a:prstGeom>
            <a:noFill/>
            <a:ln w="12700" cap="flat" cmpd="sng" algn="ctr">
              <a:solidFill>
                <a:srgbClr val="FF0000"/>
              </a:solidFill>
              <a:prstDash val="solid"/>
            </a:ln>
            <a:effectLst/>
          </p:spPr>
        </p:cxnSp>
        <p:sp>
          <p:nvSpPr>
            <p:cNvPr id="1076" name="椭圆 1075">
              <a:extLst>
                <a:ext uri="{FF2B5EF4-FFF2-40B4-BE49-F238E27FC236}">
                  <a16:creationId xmlns:a16="http://schemas.microsoft.com/office/drawing/2014/main" id="{8AD1B27B-6B6D-2366-3E66-46A6FEE9F94D}"/>
                </a:ext>
              </a:extLst>
            </p:cNvPr>
            <p:cNvSpPr/>
            <p:nvPr>
              <p:custDataLst>
                <p:tags r:id="rId151"/>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30" name="直接连接符 330">
              <a:extLst>
                <a:ext uri="{FF2B5EF4-FFF2-40B4-BE49-F238E27FC236}">
                  <a16:creationId xmlns:a16="http://schemas.microsoft.com/office/drawing/2014/main" id="{CCB23999-37AB-5A24-6236-74172556BE10}"/>
                </a:ext>
              </a:extLst>
            </p:cNvPr>
            <p:cNvCxnSpPr/>
            <p:nvPr>
              <p:custDataLst>
                <p:tags r:id="rId152"/>
              </p:custDataLst>
            </p:nvPr>
          </p:nvCxnSpPr>
          <p:spPr>
            <a:xfrm>
              <a:off x="8996263" y="3022551"/>
              <a:ext cx="160611" cy="0"/>
            </a:xfrm>
            <a:prstGeom prst="line">
              <a:avLst/>
            </a:prstGeom>
            <a:noFill/>
            <a:ln w="12700" cap="flat" cmpd="sng" algn="ctr">
              <a:solidFill>
                <a:srgbClr val="FF0000"/>
              </a:solidFill>
              <a:prstDash val="solid"/>
            </a:ln>
            <a:effectLst/>
          </p:spPr>
        </p:cxnSp>
      </p:grpSp>
      <p:sp>
        <p:nvSpPr>
          <p:cNvPr id="1027" name="文本框 1026">
            <a:extLst>
              <a:ext uri="{FF2B5EF4-FFF2-40B4-BE49-F238E27FC236}">
                <a16:creationId xmlns:a16="http://schemas.microsoft.com/office/drawing/2014/main" id="{3FD2C3C6-E1AD-0AB8-6CF9-C376B91C4E67}"/>
              </a:ext>
            </a:extLst>
          </p:cNvPr>
          <p:cNvSpPr txBox="1"/>
          <p:nvPr>
            <p:custDataLst>
              <p:tags r:id="rId130"/>
            </p:custDataLst>
          </p:nvPr>
        </p:nvSpPr>
        <p:spPr>
          <a:xfrm>
            <a:off x="7755369" y="2604026"/>
            <a:ext cx="1120319" cy="246221"/>
          </a:xfrm>
          <a:prstGeom prst="rect">
            <a:avLst/>
          </a:prstGeom>
          <a:noFill/>
        </p:spPr>
        <p:txBody>
          <a:bodyPr wrap="square" rtlCol="0">
            <a:spAutoFit/>
          </a:bodyPr>
          <a:lstStyle/>
          <a:p>
            <a:pPr algn="ctr" defTabSz="913399">
              <a:defRPr/>
            </a:pPr>
            <a:r>
              <a:rPr lang="zh-CN" altLang="en-US" sz="1000" b="1" kern="0" dirty="0">
                <a:solidFill>
                  <a:srgbClr val="374153"/>
                </a:solidFill>
                <a:latin typeface="Lexend" pitchFamily="2" charset="0"/>
                <a:ea typeface="微软雅黑" panose="020B0503020204020204" pitchFamily="34" charset="-122"/>
              </a:rPr>
              <a:t>存储业务</a:t>
            </a:r>
            <a:r>
              <a:rPr lang="en-US" altLang="zh-CN" sz="1000" b="1" kern="0" dirty="0">
                <a:solidFill>
                  <a:srgbClr val="374153"/>
                </a:solidFill>
                <a:latin typeface="Lexend" pitchFamily="2" charset="0"/>
                <a:ea typeface="微软雅黑" panose="020B0503020204020204" pitchFamily="34" charset="-122"/>
              </a:rPr>
              <a:t>Leaf</a:t>
            </a:r>
            <a:endParaRPr lang="zh-CN" altLang="en-US" sz="1000" b="1" kern="0" dirty="0">
              <a:solidFill>
                <a:srgbClr val="374153"/>
              </a:solidFill>
              <a:latin typeface="Lexend" pitchFamily="2" charset="0"/>
              <a:ea typeface="微软雅黑" panose="020B0503020204020204" pitchFamily="34" charset="-122"/>
            </a:endParaRPr>
          </a:p>
        </p:txBody>
      </p:sp>
      <p:sp>
        <p:nvSpPr>
          <p:cNvPr id="1154" name="矩形 1153">
            <a:extLst>
              <a:ext uri="{FF2B5EF4-FFF2-40B4-BE49-F238E27FC236}">
                <a16:creationId xmlns:a16="http://schemas.microsoft.com/office/drawing/2014/main" id="{36896AFF-EA2D-4E69-D6A4-99930ABCC148}"/>
              </a:ext>
            </a:extLst>
          </p:cNvPr>
          <p:cNvSpPr/>
          <p:nvPr>
            <p:custDataLst>
              <p:tags r:id="rId131"/>
            </p:custDataLst>
          </p:nvPr>
        </p:nvSpPr>
        <p:spPr>
          <a:xfrm>
            <a:off x="4657470" y="2904466"/>
            <a:ext cx="1000210" cy="365663"/>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grpSp>
        <p:nvGrpSpPr>
          <p:cNvPr id="1177" name="组合 1176">
            <a:extLst>
              <a:ext uri="{FF2B5EF4-FFF2-40B4-BE49-F238E27FC236}">
                <a16:creationId xmlns:a16="http://schemas.microsoft.com/office/drawing/2014/main" id="{6C143460-262E-395D-4322-DDC0A7BFEC7D}"/>
              </a:ext>
            </a:extLst>
          </p:cNvPr>
          <p:cNvGrpSpPr/>
          <p:nvPr/>
        </p:nvGrpSpPr>
        <p:grpSpPr>
          <a:xfrm>
            <a:off x="5077269" y="3029068"/>
            <a:ext cx="160611" cy="137356"/>
            <a:chOff x="8996263" y="2981059"/>
            <a:chExt cx="160611" cy="137356"/>
          </a:xfrm>
        </p:grpSpPr>
        <p:cxnSp>
          <p:nvCxnSpPr>
            <p:cNvPr id="1178" name="直接连接符 330">
              <a:extLst>
                <a:ext uri="{FF2B5EF4-FFF2-40B4-BE49-F238E27FC236}">
                  <a16:creationId xmlns:a16="http://schemas.microsoft.com/office/drawing/2014/main" id="{8E9A250B-F380-F7A7-8007-357F445E57F7}"/>
                </a:ext>
              </a:extLst>
            </p:cNvPr>
            <p:cNvCxnSpPr/>
            <p:nvPr>
              <p:custDataLst>
                <p:tags r:id="rId147"/>
              </p:custDataLst>
            </p:nvPr>
          </p:nvCxnSpPr>
          <p:spPr>
            <a:xfrm>
              <a:off x="8996263" y="3073351"/>
              <a:ext cx="160611" cy="0"/>
            </a:xfrm>
            <a:prstGeom prst="line">
              <a:avLst/>
            </a:prstGeom>
            <a:noFill/>
            <a:ln w="12700" cap="flat" cmpd="sng" algn="ctr">
              <a:solidFill>
                <a:srgbClr val="FF0000"/>
              </a:solidFill>
              <a:prstDash val="solid"/>
            </a:ln>
            <a:effectLst/>
          </p:spPr>
        </p:cxnSp>
        <p:sp>
          <p:nvSpPr>
            <p:cNvPr id="1179" name="椭圆 1178">
              <a:extLst>
                <a:ext uri="{FF2B5EF4-FFF2-40B4-BE49-F238E27FC236}">
                  <a16:creationId xmlns:a16="http://schemas.microsoft.com/office/drawing/2014/main" id="{419AC8EF-1A1A-C8EB-3BF7-6D04882169FE}"/>
                </a:ext>
              </a:extLst>
            </p:cNvPr>
            <p:cNvSpPr/>
            <p:nvPr>
              <p:custDataLst>
                <p:tags r:id="rId148"/>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180" name="直接连接符 330">
              <a:extLst>
                <a:ext uri="{FF2B5EF4-FFF2-40B4-BE49-F238E27FC236}">
                  <a16:creationId xmlns:a16="http://schemas.microsoft.com/office/drawing/2014/main" id="{25950E7B-EABE-DFD7-AFC2-0ED43FD1DD1B}"/>
                </a:ext>
              </a:extLst>
            </p:cNvPr>
            <p:cNvCxnSpPr/>
            <p:nvPr>
              <p:custDataLst>
                <p:tags r:id="rId149"/>
              </p:custDataLst>
            </p:nvPr>
          </p:nvCxnSpPr>
          <p:spPr>
            <a:xfrm>
              <a:off x="8996263" y="3022551"/>
              <a:ext cx="160611" cy="0"/>
            </a:xfrm>
            <a:prstGeom prst="line">
              <a:avLst/>
            </a:prstGeom>
            <a:noFill/>
            <a:ln w="12700" cap="flat" cmpd="sng" algn="ctr">
              <a:solidFill>
                <a:srgbClr val="FF0000"/>
              </a:solidFill>
              <a:prstDash val="solid"/>
            </a:ln>
            <a:effectLst/>
          </p:spPr>
        </p:cxnSp>
      </p:grpSp>
      <p:grpSp>
        <p:nvGrpSpPr>
          <p:cNvPr id="1181" name="组合 1180">
            <a:extLst>
              <a:ext uri="{FF2B5EF4-FFF2-40B4-BE49-F238E27FC236}">
                <a16:creationId xmlns:a16="http://schemas.microsoft.com/office/drawing/2014/main" id="{E5180132-622F-C6DD-8790-8A18DD7015B4}"/>
              </a:ext>
            </a:extLst>
          </p:cNvPr>
          <p:cNvGrpSpPr/>
          <p:nvPr/>
        </p:nvGrpSpPr>
        <p:grpSpPr>
          <a:xfrm>
            <a:off x="3495485" y="3023469"/>
            <a:ext cx="160611" cy="137356"/>
            <a:chOff x="8996263" y="2981059"/>
            <a:chExt cx="160611" cy="137356"/>
          </a:xfrm>
        </p:grpSpPr>
        <p:cxnSp>
          <p:nvCxnSpPr>
            <p:cNvPr id="1182" name="直接连接符 330">
              <a:extLst>
                <a:ext uri="{FF2B5EF4-FFF2-40B4-BE49-F238E27FC236}">
                  <a16:creationId xmlns:a16="http://schemas.microsoft.com/office/drawing/2014/main" id="{00481664-6E60-2F5F-52E5-8734B615AAFD}"/>
                </a:ext>
              </a:extLst>
            </p:cNvPr>
            <p:cNvCxnSpPr/>
            <p:nvPr>
              <p:custDataLst>
                <p:tags r:id="rId144"/>
              </p:custDataLst>
            </p:nvPr>
          </p:nvCxnSpPr>
          <p:spPr>
            <a:xfrm>
              <a:off x="8996263" y="3073351"/>
              <a:ext cx="160611" cy="0"/>
            </a:xfrm>
            <a:prstGeom prst="line">
              <a:avLst/>
            </a:prstGeom>
            <a:noFill/>
            <a:ln w="12700" cap="flat" cmpd="sng" algn="ctr">
              <a:solidFill>
                <a:srgbClr val="FF0000"/>
              </a:solidFill>
              <a:prstDash val="solid"/>
            </a:ln>
            <a:effectLst/>
          </p:spPr>
        </p:cxnSp>
        <p:sp>
          <p:nvSpPr>
            <p:cNvPr id="1183" name="椭圆 1182">
              <a:extLst>
                <a:ext uri="{FF2B5EF4-FFF2-40B4-BE49-F238E27FC236}">
                  <a16:creationId xmlns:a16="http://schemas.microsoft.com/office/drawing/2014/main" id="{16242CB7-2188-7F07-B17E-9168CE36DD61}"/>
                </a:ext>
              </a:extLst>
            </p:cNvPr>
            <p:cNvSpPr/>
            <p:nvPr>
              <p:custDataLst>
                <p:tags r:id="rId145"/>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184" name="直接连接符 330">
              <a:extLst>
                <a:ext uri="{FF2B5EF4-FFF2-40B4-BE49-F238E27FC236}">
                  <a16:creationId xmlns:a16="http://schemas.microsoft.com/office/drawing/2014/main" id="{D58CCB5D-1D69-3666-E073-297A33380019}"/>
                </a:ext>
              </a:extLst>
            </p:cNvPr>
            <p:cNvCxnSpPr/>
            <p:nvPr>
              <p:custDataLst>
                <p:tags r:id="rId146"/>
              </p:custDataLst>
            </p:nvPr>
          </p:nvCxnSpPr>
          <p:spPr>
            <a:xfrm>
              <a:off x="8996263" y="3022551"/>
              <a:ext cx="160611" cy="0"/>
            </a:xfrm>
            <a:prstGeom prst="line">
              <a:avLst/>
            </a:prstGeom>
            <a:noFill/>
            <a:ln w="12700" cap="flat" cmpd="sng" algn="ctr">
              <a:solidFill>
                <a:srgbClr val="FF0000"/>
              </a:solidFill>
              <a:prstDash val="solid"/>
            </a:ln>
            <a:effectLst/>
          </p:spPr>
        </p:cxnSp>
      </p:grpSp>
      <p:sp>
        <p:nvSpPr>
          <p:cNvPr id="1185" name="矩形 1184">
            <a:extLst>
              <a:ext uri="{FF2B5EF4-FFF2-40B4-BE49-F238E27FC236}">
                <a16:creationId xmlns:a16="http://schemas.microsoft.com/office/drawing/2014/main" id="{C64EB564-8987-9910-B2BE-75BCAC9363A2}"/>
              </a:ext>
            </a:extLst>
          </p:cNvPr>
          <p:cNvSpPr/>
          <p:nvPr>
            <p:custDataLst>
              <p:tags r:id="rId132"/>
            </p:custDataLst>
          </p:nvPr>
        </p:nvSpPr>
        <p:spPr>
          <a:xfrm>
            <a:off x="3072682" y="2901972"/>
            <a:ext cx="1000210" cy="365663"/>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grpSp>
        <p:nvGrpSpPr>
          <p:cNvPr id="1234" name="组合 1233">
            <a:extLst>
              <a:ext uri="{FF2B5EF4-FFF2-40B4-BE49-F238E27FC236}">
                <a16:creationId xmlns:a16="http://schemas.microsoft.com/office/drawing/2014/main" id="{228FD725-0972-9146-D884-A53970BFBD30}"/>
              </a:ext>
            </a:extLst>
          </p:cNvPr>
          <p:cNvGrpSpPr/>
          <p:nvPr/>
        </p:nvGrpSpPr>
        <p:grpSpPr>
          <a:xfrm>
            <a:off x="6380063" y="1438104"/>
            <a:ext cx="160611" cy="137356"/>
            <a:chOff x="8996263" y="2981059"/>
            <a:chExt cx="160611" cy="137356"/>
          </a:xfrm>
        </p:grpSpPr>
        <p:cxnSp>
          <p:nvCxnSpPr>
            <p:cNvPr id="1235" name="直接连接符 330">
              <a:extLst>
                <a:ext uri="{FF2B5EF4-FFF2-40B4-BE49-F238E27FC236}">
                  <a16:creationId xmlns:a16="http://schemas.microsoft.com/office/drawing/2014/main" id="{3E6FADB8-5DC8-988D-8A46-74FE1C140CE0}"/>
                </a:ext>
              </a:extLst>
            </p:cNvPr>
            <p:cNvCxnSpPr/>
            <p:nvPr>
              <p:custDataLst>
                <p:tags r:id="rId141"/>
              </p:custDataLst>
            </p:nvPr>
          </p:nvCxnSpPr>
          <p:spPr>
            <a:xfrm>
              <a:off x="8996263" y="3073351"/>
              <a:ext cx="160611" cy="0"/>
            </a:xfrm>
            <a:prstGeom prst="line">
              <a:avLst/>
            </a:prstGeom>
            <a:noFill/>
            <a:ln w="12700" cap="flat" cmpd="sng" algn="ctr">
              <a:solidFill>
                <a:srgbClr val="FF0000"/>
              </a:solidFill>
              <a:prstDash val="solid"/>
            </a:ln>
            <a:effectLst/>
          </p:spPr>
        </p:cxnSp>
        <p:sp>
          <p:nvSpPr>
            <p:cNvPr id="1236" name="椭圆 1235">
              <a:extLst>
                <a:ext uri="{FF2B5EF4-FFF2-40B4-BE49-F238E27FC236}">
                  <a16:creationId xmlns:a16="http://schemas.microsoft.com/office/drawing/2014/main" id="{4902005D-2523-5295-3979-11F153AFD817}"/>
                </a:ext>
              </a:extLst>
            </p:cNvPr>
            <p:cNvSpPr/>
            <p:nvPr>
              <p:custDataLst>
                <p:tags r:id="rId142"/>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237" name="直接连接符 330">
              <a:extLst>
                <a:ext uri="{FF2B5EF4-FFF2-40B4-BE49-F238E27FC236}">
                  <a16:creationId xmlns:a16="http://schemas.microsoft.com/office/drawing/2014/main" id="{A807A73F-CE72-74AA-716D-8425AE7771C1}"/>
                </a:ext>
              </a:extLst>
            </p:cNvPr>
            <p:cNvCxnSpPr/>
            <p:nvPr>
              <p:custDataLst>
                <p:tags r:id="rId143"/>
              </p:custDataLst>
            </p:nvPr>
          </p:nvCxnSpPr>
          <p:spPr>
            <a:xfrm>
              <a:off x="8996263" y="3022551"/>
              <a:ext cx="160611" cy="0"/>
            </a:xfrm>
            <a:prstGeom prst="line">
              <a:avLst/>
            </a:prstGeom>
            <a:noFill/>
            <a:ln w="12700" cap="flat" cmpd="sng" algn="ctr">
              <a:solidFill>
                <a:srgbClr val="FF0000"/>
              </a:solidFill>
              <a:prstDash val="solid"/>
            </a:ln>
            <a:effectLst/>
          </p:spPr>
        </p:cxnSp>
      </p:grpSp>
      <p:grpSp>
        <p:nvGrpSpPr>
          <p:cNvPr id="1254" name="组合 1253">
            <a:extLst>
              <a:ext uri="{FF2B5EF4-FFF2-40B4-BE49-F238E27FC236}">
                <a16:creationId xmlns:a16="http://schemas.microsoft.com/office/drawing/2014/main" id="{33A4DF71-0BF8-B110-B284-61AB7220512F}"/>
              </a:ext>
            </a:extLst>
          </p:cNvPr>
          <p:cNvGrpSpPr/>
          <p:nvPr/>
        </p:nvGrpSpPr>
        <p:grpSpPr>
          <a:xfrm>
            <a:off x="1275481" y="3153783"/>
            <a:ext cx="160611" cy="137356"/>
            <a:chOff x="8996263" y="2981059"/>
            <a:chExt cx="160611" cy="137356"/>
          </a:xfrm>
        </p:grpSpPr>
        <p:cxnSp>
          <p:nvCxnSpPr>
            <p:cNvPr id="1255" name="直接连接符 330">
              <a:extLst>
                <a:ext uri="{FF2B5EF4-FFF2-40B4-BE49-F238E27FC236}">
                  <a16:creationId xmlns:a16="http://schemas.microsoft.com/office/drawing/2014/main" id="{BCF65BF0-AE48-DD73-4778-53EFBDD578F6}"/>
                </a:ext>
              </a:extLst>
            </p:cNvPr>
            <p:cNvCxnSpPr/>
            <p:nvPr>
              <p:custDataLst>
                <p:tags r:id="rId138"/>
              </p:custDataLst>
            </p:nvPr>
          </p:nvCxnSpPr>
          <p:spPr>
            <a:xfrm>
              <a:off x="8996263" y="3073351"/>
              <a:ext cx="160611" cy="0"/>
            </a:xfrm>
            <a:prstGeom prst="line">
              <a:avLst/>
            </a:prstGeom>
            <a:noFill/>
            <a:ln w="12700" cap="flat" cmpd="sng" algn="ctr">
              <a:solidFill>
                <a:srgbClr val="FF0000"/>
              </a:solidFill>
              <a:prstDash val="solid"/>
            </a:ln>
            <a:effectLst/>
          </p:spPr>
        </p:cxnSp>
        <p:sp>
          <p:nvSpPr>
            <p:cNvPr id="1256" name="椭圆 1255">
              <a:extLst>
                <a:ext uri="{FF2B5EF4-FFF2-40B4-BE49-F238E27FC236}">
                  <a16:creationId xmlns:a16="http://schemas.microsoft.com/office/drawing/2014/main" id="{B6A1C02A-7D2A-FAE6-D3C8-EC5D580A4C65}"/>
                </a:ext>
              </a:extLst>
            </p:cNvPr>
            <p:cNvSpPr/>
            <p:nvPr>
              <p:custDataLst>
                <p:tags r:id="rId139"/>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257" name="直接连接符 330">
              <a:extLst>
                <a:ext uri="{FF2B5EF4-FFF2-40B4-BE49-F238E27FC236}">
                  <a16:creationId xmlns:a16="http://schemas.microsoft.com/office/drawing/2014/main" id="{4B462E37-4D7D-C83B-DEC0-10FBA6B98406}"/>
                </a:ext>
              </a:extLst>
            </p:cNvPr>
            <p:cNvCxnSpPr/>
            <p:nvPr>
              <p:custDataLst>
                <p:tags r:id="rId140"/>
              </p:custDataLst>
            </p:nvPr>
          </p:nvCxnSpPr>
          <p:spPr>
            <a:xfrm>
              <a:off x="8996263" y="3022551"/>
              <a:ext cx="160611" cy="0"/>
            </a:xfrm>
            <a:prstGeom prst="line">
              <a:avLst/>
            </a:prstGeom>
            <a:noFill/>
            <a:ln w="12700" cap="flat" cmpd="sng" algn="ctr">
              <a:solidFill>
                <a:srgbClr val="FF0000"/>
              </a:solidFill>
              <a:prstDash val="solid"/>
            </a:ln>
            <a:effectLst/>
          </p:spPr>
        </p:cxnSp>
      </p:grpSp>
      <p:sp>
        <p:nvSpPr>
          <p:cNvPr id="1279" name="矩形 1278">
            <a:extLst>
              <a:ext uri="{FF2B5EF4-FFF2-40B4-BE49-F238E27FC236}">
                <a16:creationId xmlns:a16="http://schemas.microsoft.com/office/drawing/2014/main" id="{FC24211B-7A4F-984F-A251-24B2404B60C0}"/>
              </a:ext>
            </a:extLst>
          </p:cNvPr>
          <p:cNvSpPr/>
          <p:nvPr>
            <p:custDataLst>
              <p:tags r:id="rId133"/>
            </p:custDataLst>
          </p:nvPr>
        </p:nvSpPr>
        <p:spPr>
          <a:xfrm>
            <a:off x="2403179" y="5154848"/>
            <a:ext cx="782089" cy="794636"/>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pic>
        <p:nvPicPr>
          <p:cNvPr id="1325" name="图片 1324">
            <a:extLst>
              <a:ext uri="{FF2B5EF4-FFF2-40B4-BE49-F238E27FC236}">
                <a16:creationId xmlns:a16="http://schemas.microsoft.com/office/drawing/2014/main" id="{62340718-760F-57AE-440E-D939A8B1C311}"/>
              </a:ext>
            </a:extLst>
          </p:cNvPr>
          <p:cNvPicPr>
            <a:picLocks noChangeAspect="1"/>
          </p:cNvPicPr>
          <p:nvPr>
            <p:custDataLst>
              <p:tags r:id="rId134"/>
            </p:custDataLst>
          </p:nvPr>
        </p:nvPicPr>
        <p:blipFill>
          <a:blip r:embed="rId161" cstate="screen">
            <a:extLst>
              <a:ext uri="{28A0092B-C50C-407E-A947-70E740481C1C}">
                <a14:useLocalDpi xmlns:a14="http://schemas.microsoft.com/office/drawing/2010/main"/>
              </a:ext>
            </a:extLst>
          </a:blip>
          <a:stretch>
            <a:fillRect/>
          </a:stretch>
        </p:blipFill>
        <p:spPr>
          <a:xfrm>
            <a:off x="7054292" y="4462130"/>
            <a:ext cx="506758" cy="137290"/>
          </a:xfrm>
          <a:prstGeom prst="rect">
            <a:avLst/>
          </a:prstGeom>
        </p:spPr>
      </p:pic>
      <p:cxnSp>
        <p:nvCxnSpPr>
          <p:cNvPr id="1345" name="直接连接符 433">
            <a:extLst>
              <a:ext uri="{FF2B5EF4-FFF2-40B4-BE49-F238E27FC236}">
                <a16:creationId xmlns:a16="http://schemas.microsoft.com/office/drawing/2014/main" id="{FA325EAC-39CA-5985-46C6-C64EEE1AD65C}"/>
              </a:ext>
            </a:extLst>
          </p:cNvPr>
          <p:cNvCxnSpPr>
            <a:cxnSpLocks/>
            <a:stCxn id="1168" idx="2"/>
            <a:endCxn id="6" idx="0"/>
          </p:cNvCxnSpPr>
          <p:nvPr>
            <p:custDataLst>
              <p:tags r:id="rId135"/>
            </p:custDataLst>
          </p:nvPr>
        </p:nvCxnSpPr>
        <p:spPr>
          <a:xfrm>
            <a:off x="1830263" y="3517176"/>
            <a:ext cx="3235094" cy="241433"/>
          </a:xfrm>
          <a:prstGeom prst="line">
            <a:avLst/>
          </a:prstGeom>
          <a:noFill/>
          <a:ln w="1905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 name="直接连接符 433">
            <a:extLst>
              <a:ext uri="{FF2B5EF4-FFF2-40B4-BE49-F238E27FC236}">
                <a16:creationId xmlns:a16="http://schemas.microsoft.com/office/drawing/2014/main" id="{810986FF-4445-7B95-0A9B-EBD6F6A67935}"/>
              </a:ext>
            </a:extLst>
          </p:cNvPr>
          <p:cNvCxnSpPr>
            <a:cxnSpLocks/>
            <a:stCxn id="1168" idx="2"/>
            <a:endCxn id="8" idx="0"/>
          </p:cNvCxnSpPr>
          <p:nvPr>
            <p:custDataLst>
              <p:tags r:id="rId136"/>
            </p:custDataLst>
          </p:nvPr>
        </p:nvCxnSpPr>
        <p:spPr>
          <a:xfrm>
            <a:off x="1830263" y="3517176"/>
            <a:ext cx="425117" cy="1481995"/>
          </a:xfrm>
          <a:prstGeom prst="line">
            <a:avLst/>
          </a:prstGeom>
          <a:noFill/>
          <a:ln w="1905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9" name="直接连接符 433">
            <a:extLst>
              <a:ext uri="{FF2B5EF4-FFF2-40B4-BE49-F238E27FC236}">
                <a16:creationId xmlns:a16="http://schemas.microsoft.com/office/drawing/2014/main" id="{8258F8B6-B073-6C22-B118-D20D483AE22D}"/>
              </a:ext>
            </a:extLst>
          </p:cNvPr>
          <p:cNvCxnSpPr>
            <a:cxnSpLocks/>
            <a:stCxn id="1168" idx="2"/>
            <a:endCxn id="3" idx="0"/>
          </p:cNvCxnSpPr>
          <p:nvPr>
            <p:custDataLst>
              <p:tags r:id="rId137"/>
            </p:custDataLst>
          </p:nvPr>
        </p:nvCxnSpPr>
        <p:spPr>
          <a:xfrm>
            <a:off x="1830263" y="3517176"/>
            <a:ext cx="6432763" cy="242385"/>
          </a:xfrm>
          <a:prstGeom prst="line">
            <a:avLst/>
          </a:prstGeom>
          <a:noFill/>
          <a:ln w="1905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11746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9A6412-2796-C161-532F-DBBDD063C8E0}"/>
              </a:ext>
            </a:extLst>
          </p:cNvPr>
          <p:cNvSpPr>
            <a:spLocks noGrp="1"/>
          </p:cNvSpPr>
          <p:nvPr>
            <p:ph type="title"/>
          </p:nvPr>
        </p:nvSpPr>
        <p:spPr/>
        <p:txBody>
          <a:bodyPr/>
          <a:lstStyle/>
          <a:p>
            <a:r>
              <a:rPr lang="en-US" altLang="zh-CN" dirty="0"/>
              <a:t>Content</a:t>
            </a:r>
            <a:endParaRPr lang="zh-CN" altLang="en-US" dirty="0"/>
          </a:p>
        </p:txBody>
      </p:sp>
      <p:pic>
        <p:nvPicPr>
          <p:cNvPr id="9" name="内容占位符 8">
            <a:extLst>
              <a:ext uri="{FF2B5EF4-FFF2-40B4-BE49-F238E27FC236}">
                <a16:creationId xmlns:a16="http://schemas.microsoft.com/office/drawing/2014/main" id="{696F847C-F8D7-4E7E-610E-DF16F3AEE7E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3833" y="1705229"/>
            <a:ext cx="10963275" cy="4081636"/>
          </a:xfrm>
        </p:spPr>
      </p:pic>
    </p:spTree>
    <p:extLst>
      <p:ext uri="{BB962C8B-B14F-4D97-AF65-F5344CB8AC3E}">
        <p14:creationId xmlns:p14="http://schemas.microsoft.com/office/powerpoint/2010/main" val="225173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a:xfrm>
            <a:off x="623635" y="522789"/>
            <a:ext cx="10963473" cy="589190"/>
          </a:xfrm>
        </p:spPr>
        <p:txBody>
          <a:bodyPr/>
          <a:lstStyle/>
          <a:p>
            <a:r>
              <a:rPr lang="zh-CN" altLang="en-US" dirty="0"/>
              <a:t>目录</a:t>
            </a:r>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a:xfrm>
            <a:off x="623635" y="1246909"/>
            <a:ext cx="10963473" cy="5108171"/>
          </a:xfrm>
        </p:spPr>
        <p:txBody>
          <a:bodyPr anchor="ctr"/>
          <a:lstStyle/>
          <a:p>
            <a:pPr marL="457200" indent="-457200">
              <a:buFont typeface="+mj-lt"/>
              <a:buAutoNum type="arabicPeriod"/>
            </a:pPr>
            <a:r>
              <a:rPr lang="en-US" altLang="zh-CN" sz="2400" dirty="0"/>
              <a:t>XXX</a:t>
            </a:r>
            <a:endParaRPr lang="zh-CN" altLang="en-US" sz="2400" dirty="0"/>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TOP </a:t>
            </a:r>
            <a:r>
              <a:rPr lang="zh-CN" altLang="en-US" dirty="0"/>
              <a:t>超算洞察</a:t>
            </a:r>
          </a:p>
        </p:txBody>
      </p:sp>
    </p:spTree>
    <p:extLst>
      <p:ext uri="{BB962C8B-B14F-4D97-AF65-F5344CB8AC3E}">
        <p14:creationId xmlns:p14="http://schemas.microsoft.com/office/powerpoint/2010/main" val="4119366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C677330-BFF4-C46E-D64D-A5E285F5B021}"/>
              </a:ext>
            </a:extLst>
          </p:cNvPr>
          <p:cNvSpPr>
            <a:spLocks noGrp="1"/>
          </p:cNvSpPr>
          <p:nvPr>
            <p:ph type="title"/>
          </p:nvPr>
        </p:nvSpPr>
        <p:spPr/>
        <p:txBody>
          <a:bodyPr/>
          <a:lstStyle/>
          <a:p>
            <a:r>
              <a:rPr lang="en-US" altLang="zh-CN" dirty="0">
                <a:effectLst/>
                <a:latin typeface="Helvetica" pitchFamily="2" charset="0"/>
              </a:rPr>
              <a:t>AI</a:t>
            </a:r>
            <a:r>
              <a:rPr lang="zh-CN" altLang="en-US" dirty="0">
                <a:effectLst/>
                <a:latin typeface="Helvetica" pitchFamily="2" charset="0"/>
              </a:rPr>
              <a:t> 集群网络特点</a:t>
            </a:r>
            <a:endParaRPr lang="zh-CN" altLang="en-US" dirty="0"/>
          </a:p>
        </p:txBody>
      </p:sp>
      <p:sp>
        <p:nvSpPr>
          <p:cNvPr id="6" name="内容占位符 5">
            <a:extLst>
              <a:ext uri="{FF2B5EF4-FFF2-40B4-BE49-F238E27FC236}">
                <a16:creationId xmlns:a16="http://schemas.microsoft.com/office/drawing/2014/main" id="{DF584ADF-3F9F-5907-E897-AEFB6EA60169}"/>
              </a:ext>
            </a:extLst>
          </p:cNvPr>
          <p:cNvSpPr>
            <a:spLocks noGrp="1"/>
          </p:cNvSpPr>
          <p:nvPr>
            <p:ph sz="half" idx="1"/>
          </p:nvPr>
        </p:nvSpPr>
        <p:spPr/>
        <p:txBody>
          <a:bodyPr/>
          <a:lstStyle/>
          <a:p>
            <a:r>
              <a:rPr lang="zh-CN" altLang="en-US" dirty="0">
                <a:effectLst/>
                <a:latin typeface="Helvetica" pitchFamily="2" charset="0"/>
              </a:rPr>
              <a:t>设计特点</a:t>
            </a:r>
          </a:p>
          <a:p>
            <a:pPr lvl="1"/>
            <a:r>
              <a:rPr lang="zh-CN" altLang="en-US" dirty="0">
                <a:effectLst/>
                <a:latin typeface="Helvetica" pitchFamily="2" charset="0"/>
              </a:rPr>
              <a:t>信道条件好：传输距离短、误码率低（</a:t>
            </a:r>
            <a:r>
              <a:rPr lang="en-US" altLang="zh-CN" dirty="0">
                <a:effectLst/>
                <a:latin typeface="Helvetica" pitchFamily="2" charset="0"/>
              </a:rPr>
              <a:t>10</a:t>
            </a:r>
            <a:r>
              <a:rPr lang="en" altLang="zh-CN" dirty="0">
                <a:effectLst/>
                <a:latin typeface="Helvetica" pitchFamily="2" charset="0"/>
              </a:rPr>
              <a:t>e-12</a:t>
            </a:r>
            <a:r>
              <a:rPr lang="zh-CN" altLang="en" dirty="0">
                <a:effectLst/>
                <a:latin typeface="Helvetica" pitchFamily="2" charset="0"/>
              </a:rPr>
              <a:t>）</a:t>
            </a:r>
          </a:p>
          <a:p>
            <a:pPr lvl="1"/>
            <a:r>
              <a:rPr lang="zh-CN" altLang="en-US" dirty="0">
                <a:effectLst/>
                <a:latin typeface="Helvetica" pitchFamily="2" charset="0"/>
              </a:rPr>
              <a:t>性能要求高：高带宽、低延迟（</a:t>
            </a:r>
            <a:r>
              <a:rPr lang="en" altLang="zh-CN" dirty="0">
                <a:effectLst/>
                <a:latin typeface="Helvetica" pitchFamily="2" charset="0"/>
              </a:rPr>
              <a:t>Best Effort</a:t>
            </a:r>
            <a:r>
              <a:rPr lang="zh-CN" altLang="en" dirty="0">
                <a:effectLst/>
                <a:latin typeface="Helvetica" pitchFamily="2" charset="0"/>
              </a:rPr>
              <a:t>），</a:t>
            </a:r>
            <a:r>
              <a:rPr lang="zh-CN" altLang="en-US" dirty="0">
                <a:effectLst/>
                <a:latin typeface="Helvetica" pitchFamily="2" charset="0"/>
              </a:rPr>
              <a:t>高吞吐、高可用</a:t>
            </a:r>
          </a:p>
          <a:p>
            <a:endParaRPr lang="zh-CN" altLang="en-US" dirty="0"/>
          </a:p>
        </p:txBody>
      </p:sp>
    </p:spTree>
    <p:extLst>
      <p:ext uri="{BB962C8B-B14F-4D97-AF65-F5344CB8AC3E}">
        <p14:creationId xmlns:p14="http://schemas.microsoft.com/office/powerpoint/2010/main" val="173740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C677330-BFF4-C46E-D64D-A5E285F5B021}"/>
              </a:ext>
            </a:extLst>
          </p:cNvPr>
          <p:cNvSpPr>
            <a:spLocks noGrp="1"/>
          </p:cNvSpPr>
          <p:nvPr>
            <p:ph type="title"/>
          </p:nvPr>
        </p:nvSpPr>
        <p:spPr/>
        <p:txBody>
          <a:bodyPr/>
          <a:lstStyle/>
          <a:p>
            <a:r>
              <a:rPr lang="en-US" altLang="zh-CN" dirty="0">
                <a:effectLst/>
                <a:latin typeface="Helvetica" pitchFamily="2" charset="0"/>
              </a:rPr>
              <a:t>AI</a:t>
            </a:r>
            <a:r>
              <a:rPr lang="zh-CN" altLang="en-US" dirty="0">
                <a:effectLst/>
                <a:latin typeface="Helvetica" pitchFamily="2" charset="0"/>
              </a:rPr>
              <a:t> 集群网络原则</a:t>
            </a:r>
            <a:endParaRPr lang="zh-CN" altLang="en-US" dirty="0"/>
          </a:p>
        </p:txBody>
      </p:sp>
      <p:sp>
        <p:nvSpPr>
          <p:cNvPr id="6" name="内容占位符 5">
            <a:extLst>
              <a:ext uri="{FF2B5EF4-FFF2-40B4-BE49-F238E27FC236}">
                <a16:creationId xmlns:a16="http://schemas.microsoft.com/office/drawing/2014/main" id="{DF584ADF-3F9F-5907-E897-AEFB6EA60169}"/>
              </a:ext>
            </a:extLst>
          </p:cNvPr>
          <p:cNvSpPr>
            <a:spLocks noGrp="1"/>
          </p:cNvSpPr>
          <p:nvPr>
            <p:ph sz="half" idx="1"/>
          </p:nvPr>
        </p:nvSpPr>
        <p:spPr/>
        <p:txBody>
          <a:bodyPr/>
          <a:lstStyle/>
          <a:p>
            <a:r>
              <a:rPr lang="zh-CN" altLang="en-US" dirty="0">
                <a:effectLst/>
                <a:latin typeface="Helvetica" pitchFamily="2" charset="0"/>
              </a:rPr>
              <a:t>设计基本原则</a:t>
            </a:r>
          </a:p>
          <a:p>
            <a:pPr lvl="1"/>
            <a:r>
              <a:rPr lang="zh-CN" altLang="en-US" b="1" dirty="0">
                <a:solidFill>
                  <a:srgbClr val="C00000"/>
                </a:solidFill>
                <a:latin typeface="Helvetica" pitchFamily="2" charset="0"/>
              </a:rPr>
              <a:t>性能最大化：​​</a:t>
            </a:r>
            <a:r>
              <a:rPr lang="zh-CN" altLang="en-US" dirty="0">
                <a:latin typeface="Helvetica" pitchFamily="2" charset="0"/>
              </a:rPr>
              <a:t>优化网络拓扑、高速互连和减少通信延迟。</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​成本最小化：​</a:t>
            </a:r>
            <a:r>
              <a:rPr lang="zh-CN" altLang="en-US" dirty="0">
                <a:latin typeface="Helvetica" pitchFamily="2" charset="0"/>
              </a:rPr>
              <a:t>满足性能目标前提下，选择最具性价比的硬件和架构。​​</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​可扩展性最大化：​​</a:t>
            </a:r>
            <a:r>
              <a:rPr lang="zh-CN" altLang="en-US" dirty="0">
                <a:latin typeface="Helvetica" pitchFamily="2" charset="0"/>
              </a:rPr>
              <a:t>支持从数百节点到十万节点快速互联扩展。</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​复杂度最小化：​​</a:t>
            </a:r>
            <a:r>
              <a:rPr lang="zh-CN" altLang="en-US" dirty="0">
                <a:latin typeface="Helvetica" pitchFamily="2" charset="0"/>
              </a:rPr>
              <a:t>采用标准化协议和自动化管理工具降低部署和维护难度。</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​可靠性最大化：</a:t>
            </a:r>
            <a:r>
              <a:rPr lang="zh-CN" altLang="en-US" dirty="0">
                <a:latin typeface="Helvetica" pitchFamily="2" charset="0"/>
              </a:rPr>
              <a:t>构建冗余路径和容错机制，确保单点故障不影响整体服务。​​</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​能耗最小化：​​</a:t>
            </a:r>
            <a:r>
              <a:rPr lang="zh-CN" altLang="en-US" dirty="0">
                <a:latin typeface="Helvetica" pitchFamily="2" charset="0"/>
              </a:rPr>
              <a:t>利用智能能效管理技术和低功耗硬件降低单位算力的电力消耗。​​ </a:t>
            </a:r>
          </a:p>
          <a:p>
            <a:pPr marL="239106" lvl="1" indent="0">
              <a:buNone/>
            </a:pPr>
            <a:endParaRPr lang="en-US" altLang="zh-CN" dirty="0">
              <a:latin typeface="Helvetica" pitchFamily="2" charset="0"/>
            </a:endParaRPr>
          </a:p>
          <a:p>
            <a:r>
              <a:rPr lang="zh-CN" altLang="en-US" b="1" dirty="0">
                <a:solidFill>
                  <a:srgbClr val="C00000"/>
                </a:solidFill>
              </a:rPr>
              <a:t>谁不想拥有？</a:t>
            </a:r>
          </a:p>
        </p:txBody>
      </p:sp>
    </p:spTree>
    <p:extLst>
      <p:ext uri="{BB962C8B-B14F-4D97-AF65-F5344CB8AC3E}">
        <p14:creationId xmlns:p14="http://schemas.microsoft.com/office/powerpoint/2010/main" val="63659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38123</TotalTime>
  <Words>2712</Words>
  <Application>Microsoft Macintosh PowerPoint</Application>
  <PresentationFormat>自定义</PresentationFormat>
  <Paragraphs>337</Paragraphs>
  <Slides>38</Slides>
  <Notes>3</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38</vt:i4>
      </vt:variant>
    </vt:vector>
  </HeadingPairs>
  <TitlesOfParts>
    <vt:vector size="54" baseType="lpstr">
      <vt:lpstr>Microsoft YaHei</vt:lpstr>
      <vt:lpstr>Microsoft YaHei</vt:lpstr>
      <vt:lpstr>ACGN-MiaoGB-Flash</vt:lpstr>
      <vt:lpstr>PingFang SC Semibold</vt:lpstr>
      <vt:lpstr>system-ui</vt:lpstr>
      <vt:lpstr>Arial</vt:lpstr>
      <vt:lpstr>Calibri</vt:lpstr>
      <vt:lpstr>Futura-Medium</vt:lpstr>
      <vt:lpstr>Gill Sans MT</vt:lpstr>
      <vt:lpstr>Helvetica</vt:lpstr>
      <vt:lpstr>Lexend</vt:lpstr>
      <vt:lpstr>Wingdings</vt:lpstr>
      <vt:lpstr>1_内容Copytext </vt:lpstr>
      <vt:lpstr>code01</vt:lpstr>
      <vt:lpstr>1_code01</vt:lpstr>
      <vt:lpstr>结束页</vt:lpstr>
      <vt:lpstr>PowerPoint 演示文稿</vt:lpstr>
      <vt:lpstr>Question？</vt:lpstr>
      <vt:lpstr>Content  github.com/Infrasys-AI/AIInfra</vt:lpstr>
      <vt:lpstr>L2 算力底座：网络</vt:lpstr>
      <vt:lpstr>Content</vt:lpstr>
      <vt:lpstr>目录</vt:lpstr>
      <vt:lpstr>PowerPoint 演示文稿</vt:lpstr>
      <vt:lpstr>AI 集群网络特点</vt:lpstr>
      <vt:lpstr>AI 集群网络原则</vt:lpstr>
      <vt:lpstr>AI 集群网络设计关注的问题？</vt:lpstr>
      <vt:lpstr>AI 集群网络设计考量</vt:lpstr>
      <vt:lpstr>集群系统通信延迟和扩展性分析</vt:lpstr>
      <vt:lpstr>PowerPoint 演示文稿</vt:lpstr>
      <vt:lpstr>算力平台网络的需求和挑战</vt:lpstr>
      <vt:lpstr>新一代算力平台网络：以网强算，极简无损高吞吐网络释放智能高算力</vt:lpstr>
      <vt:lpstr>新一代算力平台网络：以网强算，极简无损高吞吐网络释放智能高算力</vt:lpstr>
      <vt:lpstr>新一代算力平台网络：以网强算，极简无损高吞吐网络释放智能高算力</vt:lpstr>
      <vt:lpstr>大带宽：单卡AlIReduce带宽20GB/S，单端口200G是最低带宽</vt:lpstr>
      <vt:lpstr>无收敛：二层CLOS无阻塞算力平台网络，构建集群内互通高速</vt:lpstr>
      <vt:lpstr>易扩展：RoCE组网高扩展性，支持万卡算力集群2KM园区拉远</vt:lpstr>
      <vt:lpstr>易扩展：RoCE组网高扩展性，支持万卡算力集群2KM园区拉远 </vt:lpstr>
      <vt:lpstr>零丟包：需要底层网络具备无损传输能力，减少上层协议性能损失</vt:lpstr>
      <vt:lpstr>高吞吐：网络中主要的流量是AlIReduce和点到点，通信量10GB级/迭代</vt:lpstr>
      <vt:lpstr>高吞吐：网络中主要的流量是AlIReduce和点到点，通信量10GB级/迭代</vt:lpstr>
      <vt:lpstr>智运维：网络即插即用，端网协同稳定可靠，部署效率提升10倍</vt:lpstr>
      <vt:lpstr>Alil练集群挑战一训练性能：模型规模增长集群规模、效率、架构等带来巨大挑战</vt:lpstr>
      <vt:lpstr>Alil练集群挑战一训练性能：模型规模增长集群规模、效率、架构等带来巨大挑战</vt:lpstr>
      <vt:lpstr>Alil练集群挑战一训练性能：模型规模增长集群规模、效率、架构等带来巨大挑战</vt:lpstr>
      <vt:lpstr>Al训l练集群挑战— 超大规模组网：网络成本、功耗、通信效率带来巨大挑战</vt:lpstr>
      <vt:lpstr>Al训l练集群挑战— 超大规模组网：网络成本、功耗、通信效率带来巨大挑战</vt:lpstr>
      <vt:lpstr>Al训练集群挑战一可靠性：全机并行，作业周期长，中断频繁，恢复时间长，可用度低</vt:lpstr>
      <vt:lpstr>Al训练集群挑战一可靠性：全机并行，作业周期长，中断频繁，恢复时间长，可用度低</vt:lpstr>
      <vt:lpstr>Al训练集群挑战一可靠性：全机并行，作业周期长，中断频繁，恢复时间长，可用度低</vt:lpstr>
      <vt:lpstr>Al训练集群挑战一可靠性：全机并行，作业周期长，中断频繁，恢复时间长，可用度低</vt:lpstr>
      <vt:lpstr>PowerPoint 演示文稿</vt:lpstr>
      <vt:lpstr>Scale-up vs Scale-out</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13351</cp:revision>
  <cp:lastPrinted>2023-09-08T09:14:01Z</cp:lastPrinted>
  <dcterms:created xsi:type="dcterms:W3CDTF">2020-08-28T08:44:19Z</dcterms:created>
  <dcterms:modified xsi:type="dcterms:W3CDTF">2025-08-17T12:59:11Z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